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31" r:id="rId2"/>
    <p:sldId id="311" r:id="rId3"/>
    <p:sldId id="394" r:id="rId4"/>
    <p:sldId id="395" r:id="rId5"/>
    <p:sldId id="396" r:id="rId6"/>
    <p:sldId id="403" r:id="rId7"/>
    <p:sldId id="378" r:id="rId8"/>
    <p:sldId id="384" r:id="rId9"/>
    <p:sldId id="386" r:id="rId10"/>
    <p:sldId id="380" r:id="rId11"/>
    <p:sldId id="398" r:id="rId12"/>
    <p:sldId id="399" r:id="rId13"/>
    <p:sldId id="379" r:id="rId14"/>
    <p:sldId id="400" r:id="rId15"/>
    <p:sldId id="391" r:id="rId16"/>
    <p:sldId id="401" r:id="rId17"/>
    <p:sldId id="402" r:id="rId18"/>
    <p:sldId id="392" r:id="rId19"/>
    <p:sldId id="404" r:id="rId20"/>
    <p:sldId id="369" r:id="rId21"/>
  </p:sldIdLst>
  <p:sldSz cx="16249650" cy="9144000"/>
  <p:notesSz cx="6858000" cy="9144000"/>
  <p:defaultTextStyle>
    <a:defPPr>
      <a:defRPr lang="en-US"/>
    </a:defPPr>
    <a:lvl1pPr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725488" indent="-268288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1450975" indent="-536575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2176463" indent="-804863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2901950" indent="-1073150" algn="l" defTabSz="7254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>
          <p15:clr>
            <a:srgbClr val="A4A3A4"/>
          </p15:clr>
        </p15:guide>
        <p15:guide id="2" pos="51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o de Carli" initials="AdC" lastIdx="5" clrIdx="0">
    <p:extLst>
      <p:ext uri="{19B8F6BF-5375-455C-9EA6-DF929625EA0E}">
        <p15:presenceInfo xmlns:p15="http://schemas.microsoft.com/office/powerpoint/2012/main" userId="S-1-5-21-1625572414-2377353904-524388482-10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5C5"/>
    <a:srgbClr val="019ABE"/>
    <a:srgbClr val="FFFFFF"/>
    <a:srgbClr val="00739C"/>
    <a:srgbClr val="4A5C61"/>
    <a:srgbClr val="EC9B3C"/>
    <a:srgbClr val="FF2B33"/>
    <a:srgbClr val="223E4C"/>
    <a:srgbClr val="1F3844"/>
    <a:srgbClr val="143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5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02" y="270"/>
      </p:cViewPr>
      <p:guideLst>
        <p:guide orient="horz" pos="3525"/>
        <p:guide pos="5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95450B-EB12-4B4F-9EA6-1BEE48EC9613}" type="datetime1">
              <a:rPr lang="en-US"/>
              <a:pPr/>
              <a:t>7/2/2014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303802-B1C5-4F7A-AAC0-8B0D8219AD6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46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ea typeface="ヒラギノ角ゴ Pro W3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C5FFE-B865-4CB0-BDE1-F3A4F6F261E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352972" y="4719638"/>
            <a:ext cx="8050455" cy="430212"/>
          </a:xfrm>
          <a:prstGeom prst="rect">
            <a:avLst/>
          </a:prstGeom>
        </p:spPr>
        <p:txBody>
          <a:bodyPr anchor="ctr"/>
          <a:lstStyle>
            <a:lvl1pPr algn="r">
              <a:defRPr sz="2200" b="1">
                <a:solidFill>
                  <a:srgbClr val="1CB5C5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SOBRENOME, MÊS ANO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7352972" y="1331913"/>
            <a:ext cx="8050455" cy="2444321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6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1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372725" y="5010150"/>
            <a:ext cx="4999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dirty="0">
                <a:solidFill>
                  <a:srgbClr val="1CB5C5"/>
                </a:solidFill>
                <a:latin typeface="Arial Narrow"/>
                <a:cs typeface="Arial Narrow"/>
              </a:rPr>
              <a:t>Obrigado ;)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0238" y="1789113"/>
            <a:ext cx="170656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372725" y="1765201"/>
            <a:ext cx="4754136" cy="5588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NOME SOBRENOME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0372726" y="2240456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+55 (00) 0000-0000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0374576" y="3014468"/>
            <a:ext cx="4754136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1CB5C5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err="1" smtClean="0"/>
              <a:t>nome.sobrenome@totvs.com.br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76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4038" y="1851025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4825" y="4572000"/>
            <a:ext cx="6852790" cy="4083262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50"/>
              </a:spcBef>
              <a:buFont typeface="+mj-lt"/>
              <a:buAutoNum type="arabicPeriod"/>
              <a:defRPr sz="2200" b="0" i="0" baseline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239837" indent="-514350">
              <a:buSzPct val="10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965325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690813" indent="-514350">
              <a:buSzPct val="70000"/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 marL="3416300" indent="-514350">
              <a:buFont typeface="+mj-lt"/>
              <a:buAutoNum type="arabicPeriod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24825" y="1331912"/>
            <a:ext cx="5272576" cy="30124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2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HOJE FALAREMOS SOBRE</a:t>
            </a:r>
          </a:p>
        </p:txBody>
      </p:sp>
    </p:spTree>
    <p:extLst>
      <p:ext uri="{BB962C8B-B14F-4D97-AF65-F5344CB8AC3E}">
        <p14:creationId xmlns:p14="http://schemas.microsoft.com/office/powerpoint/2010/main" val="194820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1799" y="2090861"/>
            <a:ext cx="15046049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640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601800" y="4546600"/>
            <a:ext cx="362616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23000" y="1632675"/>
            <a:ext cx="9448800" cy="69359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4A5C6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TOTVS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47" y="378639"/>
            <a:ext cx="1324878" cy="53156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800" y="1175133"/>
            <a:ext cx="369433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rgbClr val="00739C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599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439420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" name="Picture 8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129212" y="378639"/>
            <a:ext cx="10518637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129211" y="2090861"/>
            <a:ext cx="10518637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6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lu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7524750" cy="9144000"/>
          </a:xfrm>
          <a:prstGeom prst="rect">
            <a:avLst/>
          </a:prstGeom>
          <a:solidFill>
            <a:srgbClr val="0073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601800" y="2090861"/>
            <a:ext cx="5949030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1885" y="378639"/>
            <a:ext cx="7525964" cy="558800"/>
          </a:xfrm>
          <a:prstGeom prst="rect">
            <a:avLst/>
          </a:prstGeom>
        </p:spPr>
        <p:txBody>
          <a:bodyPr anchor="t"/>
          <a:lstStyle>
            <a:lvl1pPr algn="r">
              <a:defRPr sz="3200" b="1">
                <a:solidFill>
                  <a:srgbClr val="4A5C6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8121885" y="2090861"/>
            <a:ext cx="7525963" cy="66586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1pPr>
            <a:lvl2pPr marL="1177925" indent="-452438">
              <a:buSzPct val="100000"/>
              <a:buFont typeface="Arial"/>
              <a:buChar char="•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2pPr>
            <a:lvl3pPr marL="1812925" indent="-361950">
              <a:buSzPct val="70000"/>
              <a:buFont typeface="Courier New"/>
              <a:buChar char="o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3pPr>
            <a:lvl4pPr marL="2538413" indent="-361950">
              <a:buSzPct val="100000"/>
              <a:buFont typeface="Lucida Grande"/>
              <a:buChar char="–"/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4pPr>
            <a:lvl5pPr>
              <a:defRPr sz="2800">
                <a:solidFill>
                  <a:srgbClr val="4A5C6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TOTVS_ne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7" y="378639"/>
            <a:ext cx="1324881" cy="5315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1799" y="1175133"/>
            <a:ext cx="3490501" cy="8530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725531" indent="0">
              <a:buNone/>
              <a:defRPr sz="3200" b="1"/>
            </a:lvl2pPr>
            <a:lvl3pPr marL="1451061" indent="0">
              <a:buNone/>
              <a:defRPr sz="2900" b="1"/>
            </a:lvl3pPr>
            <a:lvl4pPr marL="2176592" indent="0">
              <a:buNone/>
              <a:defRPr sz="2500" b="1"/>
            </a:lvl4pPr>
            <a:lvl5pPr marL="2902123" indent="0">
              <a:buNone/>
              <a:defRPr sz="2500" b="1"/>
            </a:lvl5pPr>
            <a:lvl6pPr marL="3627653" indent="0">
              <a:buNone/>
              <a:defRPr sz="2500" b="1"/>
            </a:lvl6pPr>
            <a:lvl7pPr marL="4353184" indent="0">
              <a:buNone/>
              <a:defRPr sz="2500" b="1"/>
            </a:lvl7pPr>
            <a:lvl8pPr marL="5078715" indent="0">
              <a:buNone/>
              <a:defRPr sz="2500" b="1"/>
            </a:lvl8pPr>
            <a:lvl9pPr marL="5804245" indent="0">
              <a:buNone/>
              <a:defRPr sz="25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00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8089900" y="2703531"/>
            <a:ext cx="1335069" cy="133506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Insira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ícone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TOTVS, </a:t>
            </a:r>
            <a:r>
              <a:rPr lang="en-US" dirty="0" err="1" smtClean="0"/>
              <a:t>disponível</a:t>
            </a:r>
            <a:r>
              <a:rPr lang="en-US" dirty="0" smtClean="0"/>
              <a:t> no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do PPT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24825" y="4572000"/>
            <a:ext cx="8124825" cy="738188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5" r:id="rId5"/>
    <p:sldLayoutId id="2147483653" r:id="rId6"/>
    <p:sldLayoutId id="2147483654" r:id="rId7"/>
    <p:sldLayoutId id="2147483651" r:id="rId8"/>
    <p:sldLayoutId id="2147483659" r:id="rId9"/>
    <p:sldLayoutId id="2147483658" r:id="rId10"/>
    <p:sldLayoutId id="2147483657" r:id="rId11"/>
    <p:sldLayoutId id="2147483660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algn="ctr" defTabSz="7254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ヒラギノ角ゴ Pro W3" pitchFamily="-107" charset="-128"/>
          <a:cs typeface="ヒラギノ角ゴ Pro W3" pitchFamily="-107" charset="-128"/>
        </a:defRPr>
      </a:lvl1pPr>
      <a:lvl2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2pPr>
      <a:lvl3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3pPr>
      <a:lvl4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4pPr>
      <a:lvl5pPr algn="ctr" defTabSz="7254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5pPr>
      <a:lvl6pPr marL="4572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6pPr>
      <a:lvl7pPr marL="9144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7pPr>
      <a:lvl8pPr marL="13716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8pPr>
      <a:lvl9pPr marL="1828800" algn="ctr" defTabSz="7254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charset="0"/>
          <a:ea typeface="ヒラギノ角ゴ Pro W3" pitchFamily="-107" charset="-128"/>
          <a:cs typeface="ヒラギノ角ゴ Pro W3" pitchFamily="-107" charset="-128"/>
        </a:defRPr>
      </a:lvl9pPr>
    </p:titleStyle>
    <p:bodyStyle>
      <a:lvl1pPr marL="542925" indent="-542925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pitchFamily="-107" charset="-128"/>
        </a:defRPr>
      </a:lvl1pPr>
      <a:lvl2pPr marL="1177925" indent="-452438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2pPr>
      <a:lvl3pPr marL="1812925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3pPr>
      <a:lvl4pPr marL="2538413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4pPr>
      <a:lvl5pPr marL="3263900" indent="-361950" algn="l" defTabSz="7254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ヒラギノ角ゴ Pro W3" pitchFamily="-107" charset="-128"/>
          <a:cs typeface="ヒラギノ角ゴ Pro W3" charset="0"/>
        </a:defRPr>
      </a:lvl5pPr>
      <a:lvl6pPr marL="399041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949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1480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7011" indent="-362765" algn="l" defTabSz="7255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53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061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592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12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7653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3184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871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4245" algn="l" defTabSz="72553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INOVAÇÃO D&amp;L – MAR/14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664208" y="1331913"/>
            <a:ext cx="13739219" cy="2444321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Melhorias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no </a:t>
            </a:r>
            <a:r>
              <a:rPr lang="en-US" dirty="0" err="1" smtClean="0">
                <a:solidFill>
                  <a:srgbClr val="FFFFFF"/>
                </a:solidFill>
              </a:rPr>
              <a:t>Processo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mtClean="0">
                <a:solidFill>
                  <a:srgbClr val="FFFFFF"/>
                </a:solidFill>
              </a:rPr>
              <a:t>Ocorrências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75958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646873"/>
            <a:ext cx="15046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Valor Mínimo de Reentrega</a:t>
            </a:r>
          </a:p>
          <a:p>
            <a:pPr algn="just"/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algn="just"/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Passa a ser possível determinar 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Valor Mínimo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dos serviços de Reentrega por Rota. 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algn="just"/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Negociações da Tabela de Frete (Rotas)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grpSp>
        <p:nvGrpSpPr>
          <p:cNvPr id="2" name="Grupo 1"/>
          <p:cNvGrpSpPr/>
          <p:nvPr/>
        </p:nvGrpSpPr>
        <p:grpSpPr>
          <a:xfrm>
            <a:off x="695345" y="3766294"/>
            <a:ext cx="10661503" cy="4993658"/>
            <a:chOff x="731921" y="3565126"/>
            <a:chExt cx="11420816" cy="531794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330" t="9000" r="16866" b="23250"/>
            <a:stretch/>
          </p:blipFill>
          <p:spPr>
            <a:xfrm>
              <a:off x="731921" y="3565126"/>
              <a:ext cx="11420816" cy="531794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9784080" y="7187184"/>
              <a:ext cx="1024128" cy="16410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1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75958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646873"/>
            <a:ext cx="15046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Transportador da </a:t>
            </a:r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Reentrega</a:t>
            </a:r>
            <a:endParaRPr lang="pt-BR" sz="3200" b="1" u="sng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algn="just"/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algn="just"/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Passa a ser possível determinar qual Transportador faz o serviço de Reentrega de cada Rota. 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algn="just"/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Negociações da Tabela de Frete (Rotas)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grpSp>
        <p:nvGrpSpPr>
          <p:cNvPr id="2" name="Grupo 1"/>
          <p:cNvGrpSpPr/>
          <p:nvPr/>
        </p:nvGrpSpPr>
        <p:grpSpPr>
          <a:xfrm>
            <a:off x="695345" y="3766294"/>
            <a:ext cx="10661503" cy="4993658"/>
            <a:chOff x="731921" y="3565126"/>
            <a:chExt cx="11420816" cy="531794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1330" t="9000" r="16866" b="23250"/>
            <a:stretch/>
          </p:blipFill>
          <p:spPr>
            <a:xfrm>
              <a:off x="731921" y="3565126"/>
              <a:ext cx="11420816" cy="531794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0626470" y="7187184"/>
              <a:ext cx="1526267" cy="16410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942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2271649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0" y="1701737"/>
            <a:ext cx="15647849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Serviços </a:t>
            </a:r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Adicionais de </a:t>
            </a:r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Transporte</a:t>
            </a:r>
          </a:p>
          <a:p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Por intermédio da Ocorrência de Transporte o sistema passa a permitir gerar cálculos de frete referentes aos valores dos serviços adicionais (generalidades), mesmo se realizados por um prestador de serviço diferente dos transportadores envolvidos nas demais etapas de transporte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Os cálculos de frete gerados por esse recurso são utilizados pelo processo de Auditoria de Frete (conferência) pois corresponderão a um Conhecimento de Transporte ou Nota Fiscal de Serviço</a:t>
            </a:r>
            <a:endParaRPr lang="en-US" sz="2800" b="1" dirty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2271649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0" y="1701737"/>
            <a:ext cx="1564784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Serviços </a:t>
            </a:r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Adicionais de </a:t>
            </a:r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Transporte</a:t>
            </a:r>
            <a:endParaRPr lang="pt-BR" sz="3200" b="1" u="sng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endParaRPr lang="pt-BR" sz="3200" b="1" u="sng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Habilitação do recurso nos Parâmetros do Módulo</a:t>
            </a:r>
          </a:p>
          <a:p>
            <a:pPr marL="1182688" lvl="1" indent="-457200">
              <a:buFont typeface="Arial" panose="020B0604020202020204" pitchFamily="34" charset="0"/>
              <a:buChar char="•"/>
            </a:pPr>
            <a:endParaRPr lang="pt-BR" sz="26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r>
              <a:rPr lang="en-US" sz="2400" b="1" dirty="0" err="1" smtClean="0">
                <a:solidFill>
                  <a:srgbClr val="4A5C61"/>
                </a:solidFill>
                <a:latin typeface="Arial Narrow"/>
                <a:cs typeface="Arial Narrow"/>
              </a:rPr>
              <a:t>Parâmetros</a:t>
            </a:r>
            <a:r>
              <a:rPr lang="en-US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 do </a:t>
            </a:r>
            <a:r>
              <a:rPr lang="en-US" sz="2400" b="1" dirty="0" err="1" smtClean="0">
                <a:solidFill>
                  <a:srgbClr val="4A5C61"/>
                </a:solidFill>
                <a:latin typeface="Arial Narrow"/>
                <a:cs typeface="Arial Narrow"/>
              </a:rPr>
              <a:t>Módulo</a:t>
            </a:r>
            <a:endParaRPr lang="en-US" sz="2400" b="1" dirty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grpSp>
        <p:nvGrpSpPr>
          <p:cNvPr id="3" name="Grupo 2"/>
          <p:cNvGrpSpPr/>
          <p:nvPr/>
        </p:nvGrpSpPr>
        <p:grpSpPr>
          <a:xfrm>
            <a:off x="686092" y="4048612"/>
            <a:ext cx="14746347" cy="3134695"/>
            <a:chOff x="686092" y="3993748"/>
            <a:chExt cx="14746347" cy="313469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2173" t="5250" r="8292" b="62000"/>
            <a:stretch/>
          </p:blipFill>
          <p:spPr>
            <a:xfrm>
              <a:off x="686092" y="3993748"/>
              <a:ext cx="14746347" cy="3134695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12868825" y="5203712"/>
              <a:ext cx="2406169" cy="7764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3530008" y="4813209"/>
              <a:ext cx="1640830" cy="5634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554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610297"/>
            <a:ext cx="150460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Serviços Adicionais de Transporte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algn="just"/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Restrições</a:t>
            </a:r>
          </a:p>
          <a:p>
            <a:pPr algn="just"/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Para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gerar 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Cálculo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de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Frete do tipo Serviço o sistema irá considerar as Rotas, Negociações e Tabelas de Frete do Transportador ou Prestador de Serviço disponíveis na ocasião da aprovação da Ocorrência 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Se houver mais de uma Rota selecionada o sistema desprezará o critério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“Menor Prazo de Entrega”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e utilizará o critério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“Menor Valor de Frete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”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 Cálculo de Frete somente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será gerado se TODOS os componentes vinculados ao Tipo da Ocorrência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fizerem parte de uma Tarifa válida da Tabela de Fretes,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caso contrário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será emitida mensagem de inconsistência e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a Ocorrência não será aprovada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(quando a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aprovação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for automática a inclusão não será concluída)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 recurso que permite alterar o valor do Cálculo de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Frete (Parâmetros do Módulo – aba Cálculo de Frete – campo “Permite Alterar Valor do Serviço” MV_CALSER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) não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estará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disponível para essa forma de geração de cálculo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610297"/>
            <a:ext cx="15046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Serviços Adicionais de Transporte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3" y="5797582"/>
            <a:ext cx="14120039" cy="31045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 bwMode="auto">
          <a:xfrm>
            <a:off x="528649" y="5285518"/>
            <a:ext cx="4155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Cadastro de Tipos de Ocorrência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1801" y="2368022"/>
            <a:ext cx="147052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Os componentes do serviço adicional são definidos por Tipo de Ocorrência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 registro da Ocorrência pode ser efetuado informando-se um prestador de serviço diferente do Transportador (exceto autônomos), mas é preciso habilitar essa opção por Tipo de Ocorrência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Ao definir que é possível informar o Prestador de Serviço deve-se indicar se o cálculo do adicional de frete utilizará a Tabela do frete normal (Transportador) ou se o Prestador de Serviço tem uma Tabela de tarifas próprias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001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610297"/>
            <a:ext cx="15046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Serviços Adicionais de Transporte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528649" y="3913918"/>
            <a:ext cx="4592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Cadastro de Componentes de Frete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1801" y="2441174"/>
            <a:ext cx="14705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Para calcular tarifas em função de uma quantidade de serviços informada deve-se utilizar um Componente de Frete que calcula sobre Quantidade de Serviços (nova opção)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01" y="4375583"/>
            <a:ext cx="14611866" cy="32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610297"/>
            <a:ext cx="15046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Serviços Adicionais de Transporte</a:t>
            </a: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 bwMode="auto">
          <a:xfrm>
            <a:off x="528649" y="4096798"/>
            <a:ext cx="3121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Registro de Ocorrências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1801" y="2441174"/>
            <a:ext cx="14705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sz="2800" b="1" dirty="0">
                <a:solidFill>
                  <a:srgbClr val="4A5C61"/>
                </a:solidFill>
                <a:latin typeface="Arial Narrow"/>
                <a:cs typeface="Arial Narrow"/>
              </a:rPr>
              <a:t>no Registro de Ocorrências será disponibilizado o campo Prestador de Serviço que ficará habilitado somente se o </a:t>
            </a: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Tipo de Ocorrência informado </a:t>
            </a:r>
            <a:r>
              <a:rPr lang="pt-BR" sz="2800" b="1" dirty="0">
                <a:solidFill>
                  <a:srgbClr val="4A5C61"/>
                </a:solidFill>
                <a:latin typeface="Arial Narrow"/>
                <a:cs typeface="Arial Narrow"/>
              </a:rPr>
              <a:t>for </a:t>
            </a: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do tipo Serviço </a:t>
            </a:r>
            <a:r>
              <a:rPr lang="pt-BR" sz="2800" b="1" dirty="0">
                <a:solidFill>
                  <a:srgbClr val="4A5C61"/>
                </a:solidFill>
                <a:latin typeface="Arial Narrow"/>
                <a:cs typeface="Arial Narrow"/>
              </a:rPr>
              <a:t>e </a:t>
            </a: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indicar que outro Prestador de Serviço pode ser Informado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00" y="4646212"/>
            <a:ext cx="14740491" cy="21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 smtClean="0"/>
              <a:t>Informações</a:t>
            </a:r>
            <a:r>
              <a:rPr lang="en-US" dirty="0" smtClean="0"/>
              <a:t> Técnicas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10113264" y="937439"/>
            <a:ext cx="5534585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41854"/>
              </p:ext>
            </p:extLst>
          </p:nvPr>
        </p:nvGraphicFramePr>
        <p:xfrm>
          <a:off x="733169" y="2450586"/>
          <a:ext cx="13988671" cy="61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959"/>
                <a:gridCol w="3913632"/>
                <a:gridCol w="7498080"/>
              </a:tblGrid>
              <a:tr h="50984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Campo 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Tabela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Descrição</a:t>
                      </a:r>
                      <a:endParaRPr lang="pt-BR" sz="2400" dirty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MV_SERVTO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Parâmetros do Módulo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Ocorrência</a:t>
                      </a:r>
                      <a:endParaRPr lang="pt-BR" sz="2400" dirty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GU5_RECOR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Tipo de Ocorrência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Várias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Ocorrências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Carga</a:t>
                      </a:r>
                      <a:endParaRPr lang="pt-BR" sz="2400" dirty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GU5_SERV1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Tipo de Ocorrência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Serviço</a:t>
                      </a:r>
                      <a:endParaRPr lang="pt-BR" sz="2400" dirty="0" smtClean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GU5_SERV2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Tipo de Ocorrência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Serviço</a:t>
                      </a:r>
                      <a:endParaRPr lang="pt-BR" sz="2400" dirty="0" smtClean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GU5_SERV3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Tipo de Ocorrência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Componente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Serviço</a:t>
                      </a:r>
                      <a:endParaRPr lang="pt-BR" sz="2400" dirty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GU5_PRESTS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Tipo de Ocorrência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Outro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Serv.</a:t>
                      </a:r>
                      <a:endParaRPr lang="pt-BR" sz="2400" dirty="0" smtClean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GU5_TABFRE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Tipo de Ocorrência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Tabela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Frete</a:t>
                      </a:r>
                      <a:endParaRPr lang="pt-BR" sz="2400" dirty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GV8_VLMINR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Negociação de Frete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Mínimo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Reentrega</a:t>
                      </a:r>
                      <a:endParaRPr lang="pt-BR" sz="2400" dirty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GV8_TRPREE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Negociação de Frete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255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Transportador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Reentrega</a:t>
                      </a:r>
                      <a:endParaRPr lang="pt-BR" sz="2400" dirty="0" smtClean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GWD_ PRESTS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Ocorrência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Prestador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Serviço</a:t>
                      </a:r>
                      <a:endParaRPr lang="pt-BR" sz="2400" dirty="0"/>
                    </a:p>
                  </a:txBody>
                  <a:tcPr/>
                </a:tc>
              </a:tr>
              <a:tr h="50984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GWD_ DESPRE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Ocorrência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Prestador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Serviço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01801" y="1646873"/>
            <a:ext cx="15046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Compatibilizadores: U_GFE11I32 e U_GFE11I33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166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610297"/>
            <a:ext cx="15046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Demonstração</a:t>
            </a:r>
            <a:endParaRPr lang="pt-BR" sz="32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Arial"/>
              <a:buChar char="•"/>
            </a:pPr>
            <a:endParaRPr lang="pt-BR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 smtClean="0"/>
              <a:t>Demonstração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144000" y="937439"/>
            <a:ext cx="650384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601801" y="2441174"/>
            <a:ext cx="14705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Parâmetros do Módulo</a:t>
            </a:r>
          </a:p>
          <a:p>
            <a:pPr marL="342900" indent="-342900" algn="just">
              <a:buFont typeface="Arial"/>
              <a:buChar char="•"/>
            </a:pP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Cadastro de Componentes de Frete</a:t>
            </a:r>
          </a:p>
          <a:p>
            <a:pPr marL="342900" indent="-342900" algn="just">
              <a:buFont typeface="Arial"/>
              <a:buChar char="•"/>
            </a:pP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Cadastro de Tipos de Ocorrência</a:t>
            </a:r>
          </a:p>
          <a:p>
            <a:pPr marL="342900" indent="-342900" algn="just">
              <a:buFont typeface="Arial"/>
              <a:buChar char="•"/>
            </a:pPr>
            <a:r>
              <a:rPr lang="pt-BR" sz="28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Registro de Ocorrências</a:t>
            </a:r>
          </a:p>
        </p:txBody>
      </p:sp>
    </p:spTree>
    <p:extLst>
      <p:ext uri="{BB962C8B-B14F-4D97-AF65-F5344CB8AC3E}">
        <p14:creationId xmlns:p14="http://schemas.microsoft.com/office/powerpoint/2010/main" val="31322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8124825" y="1331913"/>
            <a:ext cx="4999038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200" dirty="0">
                <a:solidFill>
                  <a:srgbClr val="00739C"/>
                </a:solidFill>
                <a:latin typeface="Arial Narrow"/>
                <a:cs typeface="Arial Narrow"/>
              </a:rPr>
              <a:t>HOJE FALAREMOS SOBRE</a:t>
            </a:r>
          </a:p>
        </p:txBody>
      </p:sp>
      <p:pic>
        <p:nvPicPr>
          <p:cNvPr id="1639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4038" y="1851025"/>
            <a:ext cx="1981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Conceitos</a:t>
            </a:r>
            <a:r>
              <a:rPr lang="en-US" dirty="0"/>
              <a:t> e </a:t>
            </a:r>
            <a:r>
              <a:rPr lang="en-US" dirty="0" err="1"/>
              <a:t>Regras</a:t>
            </a:r>
            <a:r>
              <a:rPr lang="en-US" dirty="0"/>
              <a:t> de </a:t>
            </a:r>
            <a:r>
              <a:rPr lang="en-US" dirty="0" err="1"/>
              <a:t>Negócio</a:t>
            </a:r>
            <a:endParaRPr lang="en-US" dirty="0"/>
          </a:p>
          <a:p>
            <a:r>
              <a:rPr lang="en-US" dirty="0" err="1"/>
              <a:t>Escopo</a:t>
            </a:r>
            <a:r>
              <a:rPr lang="en-US" dirty="0"/>
              <a:t> do </a:t>
            </a:r>
            <a:r>
              <a:rPr lang="en-US" dirty="0" err="1" smtClean="0"/>
              <a:t>Projeto</a:t>
            </a:r>
            <a:endParaRPr lang="en-US" dirty="0" smtClean="0"/>
          </a:p>
          <a:p>
            <a:r>
              <a:rPr lang="en-US" dirty="0" err="1" smtClean="0"/>
              <a:t>Estratégia</a:t>
            </a:r>
            <a:r>
              <a:rPr lang="en-US" dirty="0" smtClean="0"/>
              <a:t> de </a:t>
            </a:r>
            <a:r>
              <a:rPr lang="en-US" dirty="0" err="1" smtClean="0"/>
              <a:t>Liberação</a:t>
            </a:r>
            <a:endParaRPr lang="en-US" dirty="0"/>
          </a:p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</a:t>
            </a:r>
            <a:r>
              <a:rPr lang="en-US" dirty="0" smtClean="0"/>
              <a:t>Sistema</a:t>
            </a:r>
          </a:p>
          <a:p>
            <a:r>
              <a:rPr lang="en-US" dirty="0" err="1" smtClean="0"/>
              <a:t>Informações</a:t>
            </a:r>
            <a:r>
              <a:rPr lang="en-US" dirty="0" smtClean="0"/>
              <a:t> Técnicas</a:t>
            </a:r>
            <a:endParaRPr lang="en-US" dirty="0"/>
          </a:p>
          <a:p>
            <a:r>
              <a:rPr lang="en-US" dirty="0" err="1" smtClean="0"/>
              <a:t>Demonstrações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725" y="1487512"/>
            <a:ext cx="4754136" cy="55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921193"/>
            <a:ext cx="1504604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Ocorrência de Transporte</a:t>
            </a:r>
            <a:b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</a:b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/>
            </a:r>
            <a:b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</a:b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É 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termo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atribuído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a uma variedade de eventos que podem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ocorrer após o despacho da carga, como por exemplo: atraso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na entrega,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devolução de mercadoria, sinistros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e r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eentrega. Para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cada tipo de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Ocorrência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, dependendo do motivo e do provocador, ações podem ser previamente negociadas para determinar como o transportador deve agir e quais as responsabilidades do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Embarcador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, do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Transportador e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do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Cliente do Embarcador.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0" lvl="1" indent="0"/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Reentrega</a:t>
            </a:r>
            <a:b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</a:b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/>
            </a:r>
            <a:b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</a:b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É um caso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particular de Ocorrência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no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qual o Transportador efetua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novas tentativas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de entrega da mercadoria após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a primeira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não ter sido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realizada </a:t>
            </a:r>
            <a:r>
              <a:rPr lang="pt-BR" sz="2400" b="1" dirty="0">
                <a:solidFill>
                  <a:srgbClr val="4A5C61"/>
                </a:solidFill>
                <a:latin typeface="Arial Narrow"/>
                <a:cs typeface="Arial Narrow"/>
              </a:rPr>
              <a:t>com </a:t>
            </a: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sucesso</a:t>
            </a:r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endParaRPr lang="pt-BR" sz="32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Generalidade de Transporte</a:t>
            </a:r>
            <a:b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</a:b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/>
            </a:r>
            <a:b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</a:b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São as tarifações dos serviços adjacentes ao frete que ocorrem ocasionalmente e em função do serviço de transporte. Geralmente são descritas na Tabela de Fretes após a lista de tarifas normais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 smtClean="0"/>
              <a:t>Conceitos</a:t>
            </a:r>
            <a:r>
              <a:rPr lang="en-US" dirty="0" smtClean="0"/>
              <a:t> e </a:t>
            </a:r>
            <a:r>
              <a:rPr lang="en-US" dirty="0" err="1" smtClean="0"/>
              <a:t>Regras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Negócio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10972800" y="937439"/>
            <a:ext cx="4675049" cy="853016"/>
          </a:xfrm>
        </p:spPr>
        <p:txBody>
          <a:bodyPr/>
          <a:lstStyle/>
          <a:p>
            <a:pPr algn="r"/>
            <a:r>
              <a:rPr lang="en-US" dirty="0" err="1" smtClean="0"/>
              <a:t>Melhorias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Ocorrências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921193"/>
            <a:ext cx="876165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Funcionalidades Atuais</a:t>
            </a:r>
          </a:p>
          <a:p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Registrar Ocorrências</a:t>
            </a:r>
          </a:p>
          <a:p>
            <a:pPr marL="1182688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Adicionais de Frete: Reentrega, Retorno (Devolução) e Serviço (Diária); Cancelamento do Transporte; Simples Registro; Registro de Entrega</a:t>
            </a:r>
          </a:p>
          <a:p>
            <a:pPr marL="1182688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EDI (Proceda OCOREN 3.0)</a:t>
            </a:r>
          </a:p>
          <a:p>
            <a:pPr marL="1182688" lvl="1" indent="-457200">
              <a:buFont typeface="Arial" panose="020B0604020202020204" pitchFamily="34" charset="0"/>
              <a:buChar char="•"/>
            </a:pPr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Controle de Aprovação de Ocorrências</a:t>
            </a:r>
          </a:p>
          <a:p>
            <a:pPr marL="1182688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Manual e Automático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Integração com SIGATMS</a:t>
            </a:r>
            <a:endParaRPr lang="pt-BR" sz="32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2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Relatórios e Consultas Gerenciais</a:t>
            </a:r>
          </a:p>
          <a:p>
            <a:pPr marL="1182688" lvl="1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Despesas, Frequência, Provocadores, etc.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 smtClean="0"/>
              <a:t>Escopo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10972800" y="937439"/>
            <a:ext cx="4675049" cy="853016"/>
          </a:xfrm>
        </p:spPr>
        <p:txBody>
          <a:bodyPr/>
          <a:lstStyle/>
          <a:p>
            <a:pPr algn="r"/>
            <a:r>
              <a:rPr lang="en-US" dirty="0" err="1" smtClean="0"/>
              <a:t>Melhorias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Ocorrências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14" y="3088434"/>
            <a:ext cx="6244697" cy="43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921193"/>
            <a:ext cx="150460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Novas Funcionalidades</a:t>
            </a:r>
          </a:p>
          <a:p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pt-BR" sz="3200" b="1" dirty="0">
                <a:solidFill>
                  <a:srgbClr val="4A5C61"/>
                </a:solidFill>
                <a:latin typeface="Arial Narrow"/>
                <a:cs typeface="Arial Narrow"/>
              </a:rPr>
              <a:t>Limitação de Recorrência por Tipo de Ocorrência</a:t>
            </a:r>
          </a:p>
          <a:p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Melhorias na vinculação dos Documentos de Carga às Ocorrências</a:t>
            </a:r>
          </a:p>
          <a:p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Valor Mínimo de Reentrega</a:t>
            </a:r>
          </a:p>
          <a:p>
            <a:pPr marL="342900" indent="-342900">
              <a:buFont typeface="Arial"/>
              <a:buChar char="•"/>
            </a:pPr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Transportador da Reentrega</a:t>
            </a:r>
          </a:p>
          <a:p>
            <a:pPr marL="342900" indent="-342900">
              <a:buFont typeface="Arial"/>
              <a:buChar char="•"/>
            </a:pPr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Serviços Adicionais de Transporte</a:t>
            </a:r>
          </a:p>
          <a:p>
            <a:pPr marL="342900" indent="-342900">
              <a:buFont typeface="Arial"/>
              <a:buChar char="•"/>
            </a:pPr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 smtClean="0"/>
              <a:t>Escopo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10972800" y="937439"/>
            <a:ext cx="4675049" cy="853016"/>
          </a:xfrm>
        </p:spPr>
        <p:txBody>
          <a:bodyPr/>
          <a:lstStyle/>
          <a:p>
            <a:pPr algn="r"/>
            <a:r>
              <a:rPr lang="en-US" dirty="0" err="1" smtClean="0"/>
              <a:t>Melhorias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Ocorrências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921193"/>
            <a:ext cx="15046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Release 11.8.04</a:t>
            </a:r>
            <a:r>
              <a:rPr lang="pt-BR" sz="3200" b="1" dirty="0">
                <a:solidFill>
                  <a:srgbClr val="4A5C61"/>
                </a:solidFill>
                <a:latin typeface="Arial Narrow"/>
                <a:cs typeface="Arial Narrow"/>
              </a:rPr>
              <a:t> </a:t>
            </a: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prevista para maio/2014</a:t>
            </a:r>
          </a:p>
          <a:p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Compatibilizadores U_GFE11I32 e U_GFE11I33</a:t>
            </a:r>
          </a:p>
          <a:p>
            <a:pPr marL="342900" indent="-342900">
              <a:buFont typeface="Arial"/>
              <a:buChar char="•"/>
            </a:pPr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 smtClean="0"/>
              <a:t>Estratégia</a:t>
            </a:r>
            <a:r>
              <a:rPr lang="en-US" dirty="0" smtClean="0"/>
              <a:t> de </a:t>
            </a:r>
            <a:r>
              <a:rPr lang="en-US" dirty="0" err="1" smtClean="0"/>
              <a:t>Liberação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10972800" y="937439"/>
            <a:ext cx="4675049" cy="853016"/>
          </a:xfrm>
        </p:spPr>
        <p:txBody>
          <a:bodyPr/>
          <a:lstStyle/>
          <a:p>
            <a:pPr algn="r"/>
            <a:r>
              <a:rPr lang="en-US" dirty="0" err="1" smtClean="0"/>
              <a:t>Melhorias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Ocorrências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4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738313"/>
            <a:ext cx="1504604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Limitação de Recorrência por Tipo de Ocorrência</a:t>
            </a:r>
          </a:p>
          <a:p>
            <a:endParaRPr lang="en-US" sz="32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r>
              <a:rPr lang="en-US" sz="2400" b="1" dirty="0" err="1" smtClean="0">
                <a:solidFill>
                  <a:srgbClr val="4A5C61"/>
                </a:solidFill>
                <a:latin typeface="Arial Narrow"/>
                <a:cs typeface="Arial Narrow"/>
              </a:rPr>
              <a:t>Cadastro</a:t>
            </a:r>
            <a:r>
              <a:rPr lang="en-US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 de </a:t>
            </a:r>
            <a:r>
              <a:rPr lang="en-US" sz="2400" b="1" dirty="0" err="1" smtClean="0">
                <a:solidFill>
                  <a:srgbClr val="4A5C61"/>
                </a:solidFill>
                <a:latin typeface="Arial Narrow"/>
                <a:cs typeface="Arial Narrow"/>
              </a:rPr>
              <a:t>Tipos</a:t>
            </a:r>
            <a:r>
              <a:rPr lang="en-US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 de </a:t>
            </a:r>
            <a:r>
              <a:rPr lang="en-US" sz="2400" b="1" dirty="0" err="1" smtClean="0">
                <a:solidFill>
                  <a:srgbClr val="4A5C61"/>
                </a:solidFill>
                <a:latin typeface="Arial Narrow"/>
                <a:cs typeface="Arial Narrow"/>
              </a:rPr>
              <a:t>Ocorrência</a:t>
            </a:r>
            <a:endParaRPr lang="en-US" sz="24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endParaRPr lang="en-US" sz="2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11192256" y="937439"/>
            <a:ext cx="4455593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601801" y="3248246"/>
            <a:ext cx="11413415" cy="5420265"/>
            <a:chOff x="601801" y="4016343"/>
            <a:chExt cx="9984435" cy="437337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l="1903" t="4686" r="15959" b="30730"/>
            <a:stretch/>
          </p:blipFill>
          <p:spPr>
            <a:xfrm>
              <a:off x="693241" y="4016343"/>
              <a:ext cx="9892995" cy="4373374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601801" y="6089904"/>
              <a:ext cx="2470583" cy="12984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33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952875" y="1851025"/>
            <a:ext cx="1841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0727" name="TextBox 18"/>
          <p:cNvSpPr txBox="1">
            <a:spLocks noChangeArrowheads="1"/>
          </p:cNvSpPr>
          <p:nvPr/>
        </p:nvSpPr>
        <p:spPr bwMode="auto">
          <a:xfrm>
            <a:off x="601801" y="1610297"/>
            <a:ext cx="150460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Melhorias na vinculação de Documentos de Carga</a:t>
            </a:r>
          </a:p>
          <a:p>
            <a:pPr marL="342900" indent="-342900">
              <a:buFont typeface="Arial"/>
              <a:buChar char="•"/>
            </a:pPr>
            <a:endParaRPr lang="pt-BR" sz="32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Ao </a:t>
            </a:r>
            <a:r>
              <a:rPr lang="pt-BR" sz="3200" b="1" dirty="0">
                <a:solidFill>
                  <a:srgbClr val="4A5C61"/>
                </a:solidFill>
                <a:latin typeface="Arial Narrow"/>
                <a:cs typeface="Arial Narrow"/>
              </a:rPr>
              <a:t>selecionar um Documento de Carga </a:t>
            </a: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passam a ser emitidas as seguintes perguntas</a:t>
            </a:r>
          </a:p>
          <a:p>
            <a:pPr lvl="1" indent="0"/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lvl="1" indent="0"/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Deseja </a:t>
            </a:r>
            <a:r>
              <a:rPr lang="pt-BR" sz="3200" b="1" dirty="0">
                <a:solidFill>
                  <a:srgbClr val="4A5C61"/>
                </a:solidFill>
                <a:latin typeface="Arial Narrow"/>
                <a:cs typeface="Arial Narrow"/>
              </a:rPr>
              <a:t>vincular os Documentos do mesmo </a:t>
            </a: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Romaneio?</a:t>
            </a:r>
          </a:p>
          <a:p>
            <a:pPr lvl="1" indent="0"/>
            <a:endParaRPr lang="pt-BR" sz="3200" b="1" dirty="0" smtClean="0">
              <a:solidFill>
                <a:srgbClr val="4A5C61"/>
              </a:solidFill>
              <a:latin typeface="Arial Narrow"/>
              <a:cs typeface="Arial Narrow"/>
            </a:endParaRPr>
          </a:p>
          <a:p>
            <a:pPr lvl="1" indent="0"/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Deseja </a:t>
            </a:r>
            <a:r>
              <a:rPr lang="pt-BR" sz="3200" b="1" dirty="0">
                <a:solidFill>
                  <a:srgbClr val="4A5C61"/>
                </a:solidFill>
                <a:latin typeface="Arial Narrow"/>
                <a:cs typeface="Arial Narrow"/>
              </a:rPr>
              <a:t>vincular os Documentos da mesma </a:t>
            </a:r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entrega? </a:t>
            </a:r>
          </a:p>
          <a:p>
            <a:endParaRPr lang="pt-BR" sz="32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r>
              <a:rPr lang="pt-BR" sz="32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Obs.: também são mostradas pela ação relacionada “Ocorrência” do Registro de Documentos de Carga; não se aplica apenas quando não há integração com SIGATMS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10698480" y="937439"/>
            <a:ext cx="4949369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29212" y="378639"/>
            <a:ext cx="10518637" cy="558800"/>
          </a:xfrm>
        </p:spPr>
        <p:txBody>
          <a:bodyPr/>
          <a:lstStyle/>
          <a:p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Efetuadas</a:t>
            </a:r>
            <a:r>
              <a:rPr lang="en-US" dirty="0"/>
              <a:t> no Sistema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9400032" y="937439"/>
            <a:ext cx="6247817" cy="853016"/>
          </a:xfrm>
        </p:spPr>
        <p:txBody>
          <a:bodyPr/>
          <a:lstStyle/>
          <a:p>
            <a:pPr algn="r"/>
            <a:r>
              <a:rPr lang="en-US" dirty="0" err="1"/>
              <a:t>Melhorias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Ocorrências</a:t>
            </a:r>
            <a:endParaRPr lang="en-US" dirty="0"/>
          </a:p>
        </p:txBody>
      </p:sp>
      <p:grpSp>
        <p:nvGrpSpPr>
          <p:cNvPr id="8" name="Grupo 7"/>
          <p:cNvGrpSpPr/>
          <p:nvPr/>
        </p:nvGrpSpPr>
        <p:grpSpPr>
          <a:xfrm>
            <a:off x="646935" y="2624570"/>
            <a:ext cx="11160434" cy="6151609"/>
            <a:chOff x="1652775" y="1851025"/>
            <a:chExt cx="11325026" cy="6499044"/>
          </a:xfrm>
        </p:grpSpPr>
        <p:sp>
          <p:nvSpPr>
            <p:cNvPr id="30724" name="TextBox 5"/>
            <p:cNvSpPr txBox="1">
              <a:spLocks noChangeArrowheads="1"/>
            </p:cNvSpPr>
            <p:nvPr/>
          </p:nvSpPr>
          <p:spPr bwMode="auto">
            <a:xfrm>
              <a:off x="3952875" y="1851025"/>
              <a:ext cx="184150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pt-BR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/>
            <a:srcRect l="2049" t="5052" r="1465" b="10572"/>
            <a:stretch/>
          </p:blipFill>
          <p:spPr>
            <a:xfrm>
              <a:off x="1652775" y="2198460"/>
              <a:ext cx="9724304" cy="4780993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3514" t="53650" r="30109" b="16923"/>
            <a:stretch/>
          </p:blipFill>
          <p:spPr>
            <a:xfrm>
              <a:off x="3678649" y="6073276"/>
              <a:ext cx="9134560" cy="2276793"/>
            </a:xfrm>
            <a:prstGeom prst="rect">
              <a:avLst/>
            </a:prstGeom>
            <a:ln w="34925">
              <a:solidFill>
                <a:srgbClr val="C00000"/>
              </a:solidFill>
            </a:ln>
          </p:spPr>
        </p:pic>
        <p:sp>
          <p:nvSpPr>
            <p:cNvPr id="6" name="Retângulo 5"/>
            <p:cNvSpPr/>
            <p:nvPr/>
          </p:nvSpPr>
          <p:spPr>
            <a:xfrm>
              <a:off x="3532345" y="6851955"/>
              <a:ext cx="9445456" cy="4634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 1"/>
          <p:cNvSpPr/>
          <p:nvPr/>
        </p:nvSpPr>
        <p:spPr>
          <a:xfrm>
            <a:off x="560070" y="1589324"/>
            <a:ext cx="822532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solidFill>
                  <a:srgbClr val="4A5C61"/>
                </a:solidFill>
                <a:latin typeface="Arial Narrow"/>
                <a:cs typeface="Arial Narrow"/>
              </a:rPr>
              <a:t>Melhorias na vinculação de Documentos de </a:t>
            </a:r>
            <a:r>
              <a:rPr lang="pt-BR" sz="3200" b="1" u="sng" dirty="0" smtClean="0">
                <a:solidFill>
                  <a:srgbClr val="4A5C61"/>
                </a:solidFill>
                <a:latin typeface="Arial Narrow"/>
                <a:cs typeface="Arial Narrow"/>
              </a:rPr>
              <a:t>Carga</a:t>
            </a:r>
          </a:p>
          <a:p>
            <a:endParaRPr lang="pt-BR" sz="2800" b="1" dirty="0">
              <a:solidFill>
                <a:srgbClr val="4A5C61"/>
              </a:solidFill>
              <a:latin typeface="Arial Narrow"/>
              <a:cs typeface="Arial Narrow"/>
            </a:endParaRPr>
          </a:p>
          <a:p>
            <a:r>
              <a:rPr lang="pt-BR" sz="2400" b="1" dirty="0" smtClean="0">
                <a:solidFill>
                  <a:srgbClr val="4A5C61"/>
                </a:solidFill>
                <a:latin typeface="Arial Narrow"/>
                <a:cs typeface="Arial Narrow"/>
              </a:rPr>
              <a:t>Registro de Ocorrências</a:t>
            </a:r>
            <a:endParaRPr lang="pt-BR" sz="2400" b="1" dirty="0">
              <a:solidFill>
                <a:srgbClr val="4A5C6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948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2800" dirty="0" err="1" smtClean="0">
            <a:solidFill>
              <a:srgbClr val="4A5C61"/>
            </a:solidFill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928</Words>
  <Application>Microsoft Office PowerPoint</Application>
  <PresentationFormat>Personalizar</PresentationFormat>
  <Paragraphs>177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Courier New</vt:lpstr>
      <vt:lpstr>Lucida Grande</vt:lpstr>
      <vt:lpstr>ヒラギノ角ゴ Pro W3</vt:lpstr>
      <vt:lpstr>Office Theme</vt:lpstr>
      <vt:lpstr>INOVAÇÃO D&amp;L – MAR/14</vt:lpstr>
      <vt:lpstr>Apresentação do PowerPoint</vt:lpstr>
      <vt:lpstr>Conceitos e Regras de Negócio</vt:lpstr>
      <vt:lpstr>Escopo do Projeto</vt:lpstr>
      <vt:lpstr>Escopo do Projeto</vt:lpstr>
      <vt:lpstr>Estratégia de Liberação</vt:lpstr>
      <vt:lpstr>Alterações Efetuadas no Sistema</vt:lpstr>
      <vt:lpstr>Alterações Efetuadas no Sistema</vt:lpstr>
      <vt:lpstr>Alterações Efetuadas no Sistema</vt:lpstr>
      <vt:lpstr>Alterações Efetuadas no Sistema</vt:lpstr>
      <vt:lpstr>Alterações Efetuadas no Sistema</vt:lpstr>
      <vt:lpstr>Alterações Efetuadas no Sistema</vt:lpstr>
      <vt:lpstr>Alterações Efetuadas no Sistema</vt:lpstr>
      <vt:lpstr>Alterações Efetuadas no Sistema</vt:lpstr>
      <vt:lpstr>Alterações Efetuadas no Sistema</vt:lpstr>
      <vt:lpstr>Alterações Efetuadas no Sistema</vt:lpstr>
      <vt:lpstr>Alterações Efetuadas no Sistema</vt:lpstr>
      <vt:lpstr>Informações Técnicas</vt:lpstr>
      <vt:lpstr>Demonstração</vt:lpstr>
      <vt:lpstr>Apresentação do PowerPoint</vt:lpstr>
    </vt:vector>
  </TitlesOfParts>
  <Company>OZ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 Alves Soares</dc:creator>
  <cp:lastModifiedBy>Saulo Patricio Silva</cp:lastModifiedBy>
  <cp:revision>249</cp:revision>
  <dcterms:created xsi:type="dcterms:W3CDTF">2014-01-10T13:03:06Z</dcterms:created>
  <dcterms:modified xsi:type="dcterms:W3CDTF">2014-07-02T14:24:44Z</dcterms:modified>
</cp:coreProperties>
</file>