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462" r:id="rId2"/>
    <p:sldId id="464" r:id="rId3"/>
    <p:sldId id="465" r:id="rId4"/>
    <p:sldId id="466" r:id="rId5"/>
    <p:sldId id="451" r:id="rId6"/>
    <p:sldId id="452" r:id="rId7"/>
  </p:sldIdLst>
  <p:sldSz cx="16249650" cy="9144000"/>
  <p:notesSz cx="6858000" cy="9144000"/>
  <p:defaultTextStyle>
    <a:defPPr>
      <a:defRPr lang="en-US"/>
    </a:defPPr>
    <a:lvl1pPr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1pPr>
    <a:lvl2pPr marL="725488" indent="-268288"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2pPr>
    <a:lvl3pPr marL="1450975" indent="-536575"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3pPr>
    <a:lvl4pPr marL="2176463" indent="-804863"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4pPr>
    <a:lvl5pPr marL="2901950" indent="-1073150"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5">
          <p15:clr>
            <a:srgbClr val="A4A3A4"/>
          </p15:clr>
        </p15:guide>
        <p15:guide id="2" pos="5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CB5C5"/>
    <a:srgbClr val="019ABE"/>
    <a:srgbClr val="00739C"/>
    <a:srgbClr val="4A5C61"/>
    <a:srgbClr val="EC9B3C"/>
    <a:srgbClr val="FF2B33"/>
    <a:srgbClr val="223E4C"/>
    <a:srgbClr val="1F3844"/>
    <a:srgbClr val="143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96" y="624"/>
      </p:cViewPr>
      <p:guideLst>
        <p:guide orient="horz" pos="3525"/>
        <p:guide pos="51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95450B-EB12-4B4F-9EA6-1BEE48EC9613}" type="datetime1">
              <a:rPr lang="en-US"/>
              <a:pPr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303802-B1C5-4F7A-AAC0-8B0D8219AD6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46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ea typeface="ヒラギノ角ゴ Pro W3" pitchFamily="-8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0C5FFE-B865-4CB0-BDE1-F3A4F6F261ED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3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352972" y="4719638"/>
            <a:ext cx="8050455" cy="430212"/>
          </a:xfrm>
          <a:prstGeom prst="rect">
            <a:avLst/>
          </a:prstGeom>
        </p:spPr>
        <p:txBody>
          <a:bodyPr anchor="ctr"/>
          <a:lstStyle>
            <a:lvl1pPr algn="r">
              <a:defRPr sz="2200" b="1">
                <a:solidFill>
                  <a:srgbClr val="1CB5C5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NOME SOBRENOME, MÊS ANO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352972" y="1331913"/>
            <a:ext cx="8050455" cy="2444321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62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7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11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62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10372725" y="5010150"/>
            <a:ext cx="4999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dirty="0">
                <a:solidFill>
                  <a:srgbClr val="1CB5C5"/>
                </a:solidFill>
                <a:latin typeface="Arial Narrow"/>
                <a:cs typeface="Arial Narrow"/>
              </a:rPr>
              <a:t>Obrigado ;)</a:t>
            </a: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50238" y="1789113"/>
            <a:ext cx="1706562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372725" y="1765201"/>
            <a:ext cx="4754136" cy="558800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NOME SOBRENOME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0372726" y="2240456"/>
            <a:ext cx="4754136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atuação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+55 (00) 0000-0000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0374576" y="3014468"/>
            <a:ext cx="4754136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1CB5C5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nome.sobrenome@totvs.com.br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676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634038" y="1851025"/>
            <a:ext cx="1981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4825" y="4572000"/>
            <a:ext cx="6852790" cy="4083262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50"/>
              </a:spcBef>
              <a:buFont typeface="+mj-lt"/>
              <a:buAutoNum type="arabicPeriod"/>
              <a:defRPr sz="2200" b="0" i="0" baseline="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239837" indent="-514350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5325" indent="-514350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90813" indent="-514350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6300" indent="-514350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0"/>
            <a:endParaRPr lang="en-US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124825" y="1331912"/>
            <a:ext cx="5272576" cy="301242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200" b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HOJE FALAREMOS SOBRE</a:t>
            </a:r>
          </a:p>
        </p:txBody>
      </p:sp>
    </p:spTree>
    <p:extLst>
      <p:ext uri="{BB962C8B-B14F-4D97-AF65-F5344CB8AC3E}">
        <p14:creationId xmlns:p14="http://schemas.microsoft.com/office/powerpoint/2010/main" val="194820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TVS_po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47" y="378639"/>
            <a:ext cx="1324878" cy="53156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29212" y="378639"/>
            <a:ext cx="10518637" cy="558800"/>
          </a:xfrm>
          <a:prstGeom prst="rect">
            <a:avLst/>
          </a:prstGeom>
        </p:spPr>
        <p:txBody>
          <a:bodyPr anchor="t"/>
          <a:lstStyle>
            <a:lvl1pPr algn="r">
              <a:defRPr sz="32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800" y="1175133"/>
            <a:ext cx="369433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5129211" y="2090861"/>
            <a:ext cx="10518637" cy="66586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177925" indent="-452438">
              <a:buSzPct val="100000"/>
              <a:buFont typeface="Arial"/>
              <a:buChar char="•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812925" indent="-361950">
              <a:buSzPct val="70000"/>
              <a:buFont typeface="Courier New"/>
              <a:buChar char="o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538413" indent="-361950">
              <a:buSzPct val="100000"/>
              <a:buFont typeface="Lucida Grande"/>
              <a:buChar char="–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ande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TVS_po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47" y="378639"/>
            <a:ext cx="1324878" cy="53156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1799" y="2090861"/>
            <a:ext cx="15046049" cy="66586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177925" indent="-452438">
              <a:buSzPct val="100000"/>
              <a:buFont typeface="Arial"/>
              <a:buChar char="•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812925" indent="-361950">
              <a:buSzPct val="70000"/>
              <a:buFont typeface="Courier New"/>
              <a:buChar char="o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538413" indent="-361950">
              <a:buSzPct val="100000"/>
              <a:buFont typeface="Lucida Grande"/>
              <a:buChar char="–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29212" y="378639"/>
            <a:ext cx="10518637" cy="558800"/>
          </a:xfrm>
          <a:prstGeom prst="rect">
            <a:avLst/>
          </a:prstGeom>
        </p:spPr>
        <p:txBody>
          <a:bodyPr anchor="t"/>
          <a:lstStyle>
            <a:lvl1pPr algn="r">
              <a:defRPr sz="32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800" y="1175133"/>
            <a:ext cx="369433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640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4"/>
          </p:nvPr>
        </p:nvSpPr>
        <p:spPr>
          <a:xfrm>
            <a:off x="601800" y="4546600"/>
            <a:ext cx="3626160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23000" y="1632675"/>
            <a:ext cx="9448800" cy="693595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rgbClr val="4A5C6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 descr="TOTVS_po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47" y="378639"/>
            <a:ext cx="1324878" cy="531567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800" y="1175133"/>
            <a:ext cx="369433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5993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 Blu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4394200" cy="9144000"/>
          </a:xfrm>
          <a:prstGeom prst="rect">
            <a:avLst/>
          </a:prstGeom>
          <a:solidFill>
            <a:srgbClr val="0073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9" name="Picture 8" descr="TOTVS_ne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7" y="378639"/>
            <a:ext cx="1324881" cy="531568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799" y="1175133"/>
            <a:ext cx="349050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129212" y="378639"/>
            <a:ext cx="10518637" cy="558800"/>
          </a:xfrm>
          <a:prstGeom prst="rect">
            <a:avLst/>
          </a:prstGeom>
        </p:spPr>
        <p:txBody>
          <a:bodyPr anchor="t"/>
          <a:lstStyle>
            <a:lvl1pPr algn="r">
              <a:defRPr sz="32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5129211" y="2090861"/>
            <a:ext cx="10518637" cy="66586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177925" indent="-452438">
              <a:buSzPct val="100000"/>
              <a:buFont typeface="Arial"/>
              <a:buChar char="•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812925" indent="-361950">
              <a:buSzPct val="70000"/>
              <a:buFont typeface="Courier New"/>
              <a:buChar char="o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538413" indent="-361950">
              <a:buSzPct val="100000"/>
              <a:buFont typeface="Lucida Grande"/>
              <a:buChar char="–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6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lu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0"/>
            <a:ext cx="7524750" cy="9144000"/>
          </a:xfrm>
          <a:prstGeom prst="rect">
            <a:avLst/>
          </a:prstGeom>
          <a:solidFill>
            <a:srgbClr val="0073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4"/>
          </p:nvPr>
        </p:nvSpPr>
        <p:spPr>
          <a:xfrm>
            <a:off x="601800" y="2090861"/>
            <a:ext cx="5949030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121885" y="378639"/>
            <a:ext cx="7525964" cy="558800"/>
          </a:xfrm>
          <a:prstGeom prst="rect">
            <a:avLst/>
          </a:prstGeom>
        </p:spPr>
        <p:txBody>
          <a:bodyPr anchor="t"/>
          <a:lstStyle>
            <a:lvl1pPr algn="r">
              <a:defRPr sz="32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8121885" y="2090861"/>
            <a:ext cx="7525963" cy="66586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177925" indent="-452438">
              <a:buSzPct val="100000"/>
              <a:buFont typeface="Arial"/>
              <a:buChar char="•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812925" indent="-361950">
              <a:buSzPct val="70000"/>
              <a:buFont typeface="Courier New"/>
              <a:buChar char="o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538413" indent="-361950">
              <a:buSzPct val="100000"/>
              <a:buFont typeface="Lucida Grande"/>
              <a:buChar char="–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7" name="Picture 16" descr="TOTVS_ne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7" y="378639"/>
            <a:ext cx="1324881" cy="531568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799" y="1175133"/>
            <a:ext cx="349050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700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6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725488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ヒラギノ角ゴ Pro W3" pitchFamily="-107" charset="-128"/>
          <a:cs typeface="ヒラギノ角ゴ Pro W3" pitchFamily="-107" charset="-128"/>
        </a:defRPr>
      </a:lvl1pPr>
      <a:lvl2pPr algn="ctr" defTabSz="7254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2pPr>
      <a:lvl3pPr algn="ctr" defTabSz="7254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3pPr>
      <a:lvl4pPr algn="ctr" defTabSz="7254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4pPr>
      <a:lvl5pPr algn="ctr" defTabSz="7254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5pPr>
      <a:lvl6pPr marL="457200" algn="ctr" defTabSz="7254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6pPr>
      <a:lvl7pPr marL="914400" algn="ctr" defTabSz="7254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7pPr>
      <a:lvl8pPr marL="1371600" algn="ctr" defTabSz="7254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8pPr>
      <a:lvl9pPr marL="1828800" algn="ctr" defTabSz="7254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9pPr>
    </p:titleStyle>
    <p:bodyStyle>
      <a:lvl1pPr marL="542925" indent="-542925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pitchFamily="-107" charset="-128"/>
        </a:defRPr>
      </a:lvl1pPr>
      <a:lvl2pPr marL="1177925" indent="-452438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charset="0"/>
        </a:defRPr>
      </a:lvl2pPr>
      <a:lvl3pPr marL="1812925" indent="-361950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charset="0"/>
        </a:defRPr>
      </a:lvl3pPr>
      <a:lvl4pPr marL="2538413" indent="-361950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charset="0"/>
        </a:defRPr>
      </a:lvl4pPr>
      <a:lvl5pPr marL="3263900" indent="-361950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charset="0"/>
        </a:defRPr>
      </a:lvl5pPr>
      <a:lvl6pPr marL="3990419" indent="-362765" algn="l" defTabSz="725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949" indent="-362765" algn="l" defTabSz="725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1480" indent="-362765" algn="l" defTabSz="725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7011" indent="-362765" algn="l" defTabSz="725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531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061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592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123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7653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3184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8715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4245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tdn.totvs.com/display/LLOG/DT_GIA_SP_DIFA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Gestão Fiscal, Abril/2016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1143000" y="996633"/>
            <a:ext cx="14260427" cy="2444321"/>
          </a:xfrm>
        </p:spPr>
        <p:txBody>
          <a:bodyPr/>
          <a:lstStyle/>
          <a:p>
            <a:r>
              <a:rPr lang="pt-BR" dirty="0"/>
              <a:t>GIA SP - Alteração Layout DIFAL</a:t>
            </a:r>
            <a:br>
              <a:rPr lang="pt-BR" dirty="0"/>
            </a:b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89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320" y="378639"/>
            <a:ext cx="12325529" cy="558800"/>
          </a:xfrm>
        </p:spPr>
        <p:txBody>
          <a:bodyPr/>
          <a:lstStyle/>
          <a:p>
            <a:r>
              <a:rPr lang="pt-BR" sz="2800" b="0" dirty="0" smtClean="0"/>
              <a:t>PCREQ-10522</a:t>
            </a:r>
            <a:endParaRPr lang="pt-BR" sz="28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1801" y="1175133"/>
            <a:ext cx="3360600" cy="853016"/>
          </a:xfrm>
        </p:spPr>
        <p:txBody>
          <a:bodyPr/>
          <a:lstStyle/>
          <a:p>
            <a:r>
              <a:rPr lang="en-US" dirty="0" smtClean="0"/>
              <a:t>DESCRIÇÃO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1082040" y="2309627"/>
            <a:ext cx="13620929" cy="4127059"/>
          </a:xfrm>
        </p:spPr>
        <p:txBody>
          <a:bodyPr/>
          <a:lstStyle/>
          <a:p>
            <a:pPr algn="just"/>
            <a:r>
              <a:rPr lang="pt-BR" dirty="0"/>
              <a:t>Alterado a GIA SP (OBF0476) para </a:t>
            </a:r>
            <a:r>
              <a:rPr lang="pt-BR" dirty="0" smtClean="0"/>
              <a:t>que selecione as informações do tipo imposto 4 – DIFAL/FCP do SUP7400.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Alterado a apuração (OBF0030/OBF12030)  para que gere automaticamente o subitem </a:t>
            </a:r>
            <a:r>
              <a:rPr lang="pt-BR" dirty="0"/>
              <a:t>(002.87) e Ocorrência</a:t>
            </a:r>
            <a:r>
              <a:rPr lang="pt-BR" dirty="0" smtClean="0"/>
              <a:t>, </a:t>
            </a:r>
            <a:r>
              <a:rPr lang="pt-BR" dirty="0"/>
              <a:t>na apuração dos valores de débito referente a DIFAL.</a:t>
            </a:r>
          </a:p>
          <a:p>
            <a:pPr algn="just"/>
            <a:endParaRPr lang="pt-BR" b="1" dirty="0"/>
          </a:p>
          <a:p>
            <a:pPr algn="just"/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85160" y="3557653"/>
            <a:ext cx="276501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4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320" y="378639"/>
            <a:ext cx="12325529" cy="558800"/>
          </a:xfrm>
        </p:spPr>
        <p:txBody>
          <a:bodyPr/>
          <a:lstStyle/>
          <a:p>
            <a:r>
              <a:rPr lang="pt-BR" sz="2800" b="0" dirty="0" smtClean="0"/>
              <a:t>PCREQ-10522</a:t>
            </a:r>
            <a:endParaRPr lang="pt-BR" sz="28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1801" y="1175133"/>
            <a:ext cx="3360600" cy="853016"/>
          </a:xfrm>
        </p:spPr>
        <p:txBody>
          <a:bodyPr/>
          <a:lstStyle/>
          <a:p>
            <a:r>
              <a:rPr lang="en-US" dirty="0" smtClean="0"/>
              <a:t>DESCRIÇÃO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853440" y="2028149"/>
            <a:ext cx="13849529" cy="6902491"/>
          </a:xfrm>
        </p:spPr>
        <p:txBody>
          <a:bodyPr/>
          <a:lstStyle/>
          <a:p>
            <a:pPr algn="just"/>
            <a:r>
              <a:rPr lang="pt-BR" dirty="0"/>
              <a:t>Alterado a apuração (OBF0030/OBF12030) </a:t>
            </a:r>
            <a:r>
              <a:rPr lang="pt-BR" dirty="0" smtClean="0"/>
              <a:t>para </a:t>
            </a:r>
            <a:r>
              <a:rPr lang="pt-BR" dirty="0"/>
              <a:t>que gere automaticamente o subitem (002.87) e Ocorrência, na apuração dos valores de débito referente a DIFAL.</a:t>
            </a:r>
          </a:p>
          <a:p>
            <a:pPr algn="just"/>
            <a:endParaRPr lang="en-US" dirty="0" smtClean="0"/>
          </a:p>
          <a:p>
            <a:pPr algn="just"/>
            <a:r>
              <a:rPr lang="en-US" sz="1600" dirty="0" smtClean="0"/>
              <a:t>   SUP0473</a:t>
            </a:r>
            <a:endParaRPr lang="en-US" sz="1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85160" y="3557653"/>
            <a:ext cx="276501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766097"/>
            <a:ext cx="5212778" cy="38566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184" y="3557653"/>
            <a:ext cx="5835015" cy="491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320" y="378639"/>
            <a:ext cx="12325529" cy="558800"/>
          </a:xfrm>
        </p:spPr>
        <p:txBody>
          <a:bodyPr/>
          <a:lstStyle/>
          <a:p>
            <a:r>
              <a:rPr lang="pt-BR" sz="2800" b="0" dirty="0" smtClean="0"/>
              <a:t>PCREQ-10522</a:t>
            </a:r>
            <a:endParaRPr lang="pt-BR" sz="28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1801" y="1175133"/>
            <a:ext cx="3360600" cy="853016"/>
          </a:xfrm>
        </p:spPr>
        <p:txBody>
          <a:bodyPr/>
          <a:lstStyle/>
          <a:p>
            <a:r>
              <a:rPr lang="en-US" dirty="0" smtClean="0"/>
              <a:t>DESCRIÇÃO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853440" y="2028149"/>
            <a:ext cx="13849529" cy="6902491"/>
          </a:xfrm>
        </p:spPr>
        <p:txBody>
          <a:bodyPr/>
          <a:lstStyle/>
          <a:p>
            <a:pPr algn="just"/>
            <a:endParaRPr lang="en-US" dirty="0" smtClean="0"/>
          </a:p>
          <a:p>
            <a:pPr algn="just"/>
            <a:r>
              <a:rPr lang="en-US" sz="1600" dirty="0" smtClean="0"/>
              <a:t>                    </a:t>
            </a:r>
            <a:r>
              <a:rPr lang="en-US" dirty="0" smtClean="0"/>
              <a:t>Arquivo da GIA SP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85160" y="3557653"/>
            <a:ext cx="276501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229" y="3648075"/>
            <a:ext cx="117919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720" y="378639"/>
            <a:ext cx="12935129" cy="558800"/>
          </a:xfrm>
        </p:spPr>
        <p:txBody>
          <a:bodyPr/>
          <a:lstStyle/>
          <a:p>
            <a:r>
              <a:rPr lang="en-US" sz="2800" dirty="0" err="1" smtClean="0"/>
              <a:t>Liberação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601800" y="2090861"/>
            <a:ext cx="15445920" cy="6108259"/>
          </a:xfrm>
        </p:spPr>
        <p:txBody>
          <a:bodyPr/>
          <a:lstStyle/>
          <a:p>
            <a:r>
              <a:rPr lang="en-US" b="1" dirty="0" smtClean="0"/>
              <a:t>Update:</a:t>
            </a:r>
          </a:p>
          <a:p>
            <a:r>
              <a:rPr lang="en-US" dirty="0" smtClean="0"/>
              <a:t>03-2016 (12.1.11) </a:t>
            </a:r>
          </a:p>
          <a:p>
            <a:r>
              <a:rPr lang="en-US" dirty="0" smtClean="0"/>
              <a:t>Download: 07/06/2016</a:t>
            </a:r>
          </a:p>
          <a:p>
            <a:endParaRPr lang="en-US" dirty="0"/>
          </a:p>
          <a:p>
            <a:r>
              <a:rPr lang="en-US" b="1" dirty="0" err="1" smtClean="0"/>
              <a:t>Documento</a:t>
            </a:r>
            <a:r>
              <a:rPr lang="en-US" b="1" dirty="0" smtClean="0"/>
              <a:t> </a:t>
            </a:r>
            <a:r>
              <a:rPr lang="en-US" b="1" dirty="0" err="1" smtClean="0"/>
              <a:t>Técnico</a:t>
            </a:r>
            <a:r>
              <a:rPr lang="en-US" b="1" dirty="0" smtClean="0"/>
              <a:t>:</a:t>
            </a:r>
          </a:p>
          <a:p>
            <a:r>
              <a:rPr lang="pt-BR" dirty="0" smtClean="0"/>
              <a:t>PCREQ-10522</a:t>
            </a:r>
            <a:r>
              <a:rPr lang="pt-BR" dirty="0" smtClean="0"/>
              <a:t>: </a:t>
            </a:r>
            <a:r>
              <a:rPr lang="pt-BR" u="sng" dirty="0">
                <a:hlinkClick r:id="rId2"/>
              </a:rPr>
              <a:t>http://</a:t>
            </a:r>
            <a:r>
              <a:rPr lang="pt-BR" u="sng" dirty="0" smtClean="0">
                <a:hlinkClick r:id="rId2"/>
              </a:rPr>
              <a:t>tdn.totvs.com/display/LLOG/DT_GIA_SP_DIFAL</a:t>
            </a:r>
            <a:r>
              <a:rPr lang="pt-BR" dirty="0"/>
              <a:t> 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370874" y="2186004"/>
            <a:ext cx="4754136" cy="558800"/>
          </a:xfrm>
          <a:prstGeom prst="rect">
            <a:avLst/>
          </a:prstGeom>
        </p:spPr>
        <p:txBody>
          <a:bodyPr anchor="ctr"/>
          <a:lstStyle>
            <a:lvl1pPr algn="l" defTabSz="725488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FFFFF"/>
                </a:solidFill>
                <a:latin typeface="Arial Narrow"/>
                <a:ea typeface="ヒラギノ角ゴ Pro W3" pitchFamily="-107" charset="-128"/>
                <a:cs typeface="Arial Narrow"/>
              </a:defRPr>
            </a:lvl1pPr>
            <a:lvl2pPr algn="ctr" defTabSz="725488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2pPr>
            <a:lvl3pPr algn="ctr" defTabSz="725488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3pPr>
            <a:lvl4pPr algn="ctr" defTabSz="725488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4pPr>
            <a:lvl5pPr algn="ctr" defTabSz="725488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5pPr>
            <a:lvl6pPr marL="457200" algn="ctr" defTabSz="7254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6pPr>
            <a:lvl7pPr marL="914400" algn="ctr" defTabSz="7254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7pPr>
            <a:lvl8pPr marL="1371600" algn="ctr" defTabSz="7254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8pPr>
            <a:lvl9pPr marL="1828800" algn="ctr" defTabSz="7254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9pPr>
          </a:lstStyle>
          <a:p>
            <a:r>
              <a:rPr lang="en-US" dirty="0" smtClean="0"/>
              <a:t>Patricia Moreira Librelato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idx="14"/>
          </p:nvPr>
        </p:nvSpPr>
        <p:spPr>
          <a:xfrm>
            <a:off x="10372725" y="2901871"/>
            <a:ext cx="4754136" cy="85301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OTVS - Paleta Oficial">
      <a:dk1>
        <a:sysClr val="windowText" lastClr="000000"/>
      </a:dk1>
      <a:lt1>
        <a:sysClr val="window" lastClr="FFFFFF"/>
      </a:lt1>
      <a:dk2>
        <a:srgbClr val="0C9AC0"/>
      </a:dk2>
      <a:lt2>
        <a:srgbClr val="FFFFFF"/>
      </a:lt2>
      <a:accent1>
        <a:srgbClr val="272054"/>
      </a:accent1>
      <a:accent2>
        <a:srgbClr val="00749B"/>
      </a:accent2>
      <a:accent3>
        <a:srgbClr val="4A5C61"/>
      </a:accent3>
      <a:accent4>
        <a:srgbClr val="00B5C7"/>
      </a:accent4>
      <a:accent5>
        <a:srgbClr val="ED9C2E"/>
      </a:accent5>
      <a:accent6>
        <a:srgbClr val="FFFFFF"/>
      </a:accent6>
      <a:hlink>
        <a:srgbClr val="00B5C7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>
          <a:defRPr sz="2800" dirty="0" err="1" smtClean="0">
            <a:solidFill>
              <a:srgbClr val="4A5C61"/>
            </a:solidFill>
            <a:latin typeface="Arial Narrow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8639</TotalTime>
  <Words>94</Words>
  <Application>Microsoft Office PowerPoint</Application>
  <PresentationFormat>Personalizar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Courier New</vt:lpstr>
      <vt:lpstr>Lucida Grande</vt:lpstr>
      <vt:lpstr>ヒラギノ角ゴ Pro W3</vt:lpstr>
      <vt:lpstr>Office Theme</vt:lpstr>
      <vt:lpstr>Gestão Fiscal, Abril/2016</vt:lpstr>
      <vt:lpstr>PCREQ-10522</vt:lpstr>
      <vt:lpstr>PCREQ-10522</vt:lpstr>
      <vt:lpstr>PCREQ-10522</vt:lpstr>
      <vt:lpstr>Liberação</vt:lpstr>
      <vt:lpstr>Apresentação do PowerPoint</vt:lpstr>
    </vt:vector>
  </TitlesOfParts>
  <Company>OZ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Thiago Alves Soares</dc:creator>
  <cp:lastModifiedBy>Luciane Gomes Pinheiro</cp:lastModifiedBy>
  <cp:revision>483</cp:revision>
  <dcterms:created xsi:type="dcterms:W3CDTF">2014-04-10T12:12:37Z</dcterms:created>
  <dcterms:modified xsi:type="dcterms:W3CDTF">2016-04-19T20:56:05Z</dcterms:modified>
</cp:coreProperties>
</file>