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461" r:id="rId2"/>
    <p:sldId id="462" r:id="rId3"/>
    <p:sldId id="463" r:id="rId4"/>
    <p:sldId id="464" r:id="rId5"/>
    <p:sldId id="473" r:id="rId6"/>
    <p:sldId id="474" r:id="rId7"/>
    <p:sldId id="475" r:id="rId8"/>
    <p:sldId id="471" r:id="rId9"/>
    <p:sldId id="472" r:id="rId10"/>
    <p:sldId id="426" r:id="rId11"/>
    <p:sldId id="386" r:id="rId12"/>
    <p:sldId id="369" r:id="rId13"/>
  </p:sldIdLst>
  <p:sldSz cx="16249650" cy="9144000"/>
  <p:notesSz cx="6858000" cy="9144000"/>
  <p:defaultTextStyle>
    <a:defPPr>
      <a:defRPr lang="en-US"/>
    </a:defPPr>
    <a:lvl1pPr algn="l" defTabSz="725488" rtl="0" fontAlgn="base">
      <a:spcBef>
        <a:spcPct val="0"/>
      </a:spcBef>
      <a:spcAft>
        <a:spcPct val="0"/>
      </a:spcAft>
      <a:defRPr sz="2900" kern="1200">
        <a:solidFill>
          <a:schemeClr val="tx1"/>
        </a:solidFill>
        <a:latin typeface="Arial" pitchFamily="34" charset="0"/>
        <a:ea typeface="ヒラギノ角ゴ Pro W3" pitchFamily="-84" charset="-128"/>
        <a:cs typeface="+mn-cs"/>
      </a:defRPr>
    </a:lvl1pPr>
    <a:lvl2pPr marL="725488" indent="-268288" algn="l" defTabSz="725488" rtl="0" fontAlgn="base">
      <a:spcBef>
        <a:spcPct val="0"/>
      </a:spcBef>
      <a:spcAft>
        <a:spcPct val="0"/>
      </a:spcAft>
      <a:defRPr sz="2900" kern="1200">
        <a:solidFill>
          <a:schemeClr val="tx1"/>
        </a:solidFill>
        <a:latin typeface="Arial" pitchFamily="34" charset="0"/>
        <a:ea typeface="ヒラギノ角ゴ Pro W3" pitchFamily="-84" charset="-128"/>
        <a:cs typeface="+mn-cs"/>
      </a:defRPr>
    </a:lvl2pPr>
    <a:lvl3pPr marL="1450975" indent="-536575" algn="l" defTabSz="725488" rtl="0" fontAlgn="base">
      <a:spcBef>
        <a:spcPct val="0"/>
      </a:spcBef>
      <a:spcAft>
        <a:spcPct val="0"/>
      </a:spcAft>
      <a:defRPr sz="2900" kern="1200">
        <a:solidFill>
          <a:schemeClr val="tx1"/>
        </a:solidFill>
        <a:latin typeface="Arial" pitchFamily="34" charset="0"/>
        <a:ea typeface="ヒラギノ角ゴ Pro W3" pitchFamily="-84" charset="-128"/>
        <a:cs typeface="+mn-cs"/>
      </a:defRPr>
    </a:lvl3pPr>
    <a:lvl4pPr marL="2176463" indent="-804863" algn="l" defTabSz="725488" rtl="0" fontAlgn="base">
      <a:spcBef>
        <a:spcPct val="0"/>
      </a:spcBef>
      <a:spcAft>
        <a:spcPct val="0"/>
      </a:spcAft>
      <a:defRPr sz="2900" kern="1200">
        <a:solidFill>
          <a:schemeClr val="tx1"/>
        </a:solidFill>
        <a:latin typeface="Arial" pitchFamily="34" charset="0"/>
        <a:ea typeface="ヒラギノ角ゴ Pro W3" pitchFamily="-84" charset="-128"/>
        <a:cs typeface="+mn-cs"/>
      </a:defRPr>
    </a:lvl4pPr>
    <a:lvl5pPr marL="2901950" indent="-1073150" algn="l" defTabSz="725488" rtl="0" fontAlgn="base">
      <a:spcBef>
        <a:spcPct val="0"/>
      </a:spcBef>
      <a:spcAft>
        <a:spcPct val="0"/>
      </a:spcAft>
      <a:defRPr sz="2900" kern="1200">
        <a:solidFill>
          <a:schemeClr val="tx1"/>
        </a:solidFill>
        <a:latin typeface="Arial" pitchFamily="34" charset="0"/>
        <a:ea typeface="ヒラギノ角ゴ Pro W3" pitchFamily="-84" charset="-128"/>
        <a:cs typeface="+mn-cs"/>
      </a:defRPr>
    </a:lvl5pPr>
    <a:lvl6pPr marL="2286000" algn="l" defTabSz="914400" rtl="0" eaLnBrk="1" latinLnBrk="0" hangingPunct="1">
      <a:defRPr sz="2900" kern="1200">
        <a:solidFill>
          <a:schemeClr val="tx1"/>
        </a:solidFill>
        <a:latin typeface="Arial" pitchFamily="34" charset="0"/>
        <a:ea typeface="ヒラギノ角ゴ Pro W3" pitchFamily="-84" charset="-128"/>
        <a:cs typeface="+mn-cs"/>
      </a:defRPr>
    </a:lvl6pPr>
    <a:lvl7pPr marL="2743200" algn="l" defTabSz="914400" rtl="0" eaLnBrk="1" latinLnBrk="0" hangingPunct="1">
      <a:defRPr sz="2900" kern="1200">
        <a:solidFill>
          <a:schemeClr val="tx1"/>
        </a:solidFill>
        <a:latin typeface="Arial" pitchFamily="34" charset="0"/>
        <a:ea typeface="ヒラギノ角ゴ Pro W3" pitchFamily="-84" charset="-128"/>
        <a:cs typeface="+mn-cs"/>
      </a:defRPr>
    </a:lvl7pPr>
    <a:lvl8pPr marL="3200400" algn="l" defTabSz="914400" rtl="0" eaLnBrk="1" latinLnBrk="0" hangingPunct="1">
      <a:defRPr sz="2900" kern="1200">
        <a:solidFill>
          <a:schemeClr val="tx1"/>
        </a:solidFill>
        <a:latin typeface="Arial" pitchFamily="34" charset="0"/>
        <a:ea typeface="ヒラギノ角ゴ Pro W3" pitchFamily="-84" charset="-128"/>
        <a:cs typeface="+mn-cs"/>
      </a:defRPr>
    </a:lvl8pPr>
    <a:lvl9pPr marL="3657600" algn="l" defTabSz="914400" rtl="0" eaLnBrk="1" latinLnBrk="0" hangingPunct="1">
      <a:defRPr sz="2900" kern="1200">
        <a:solidFill>
          <a:schemeClr val="tx1"/>
        </a:solidFill>
        <a:latin typeface="Arial" pitchFamily="34" charset="0"/>
        <a:ea typeface="ヒラギノ角ゴ Pro W3" pitchFamily="-8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525">
          <p15:clr>
            <a:srgbClr val="A4A3A4"/>
          </p15:clr>
        </p15:guide>
        <p15:guide id="2" pos="511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1CB5C5"/>
    <a:srgbClr val="019ABE"/>
    <a:srgbClr val="00739C"/>
    <a:srgbClr val="4A5C61"/>
    <a:srgbClr val="EC9B3C"/>
    <a:srgbClr val="FF2B33"/>
    <a:srgbClr val="223E4C"/>
    <a:srgbClr val="1F3844"/>
    <a:srgbClr val="1432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Estilo Médio 2 - Ênfas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Estilo Médio 2 - Ênfas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93D81CF-94F2-401A-BA57-92F5A7B2D0C5}" styleName="Estilo Médio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16DA210-FB5B-4158-B5E0-FEB733F419BA}" styleName="Estilo Claro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80" autoAdjust="0"/>
    <p:restoredTop sz="94660"/>
  </p:normalViewPr>
  <p:slideViewPr>
    <p:cSldViewPr snapToGrid="0" snapToObjects="1">
      <p:cViewPr varScale="1">
        <p:scale>
          <a:sx n="63" d="100"/>
          <a:sy n="63" d="100"/>
        </p:scale>
        <p:origin x="96" y="624"/>
      </p:cViewPr>
      <p:guideLst>
        <p:guide orient="horz" pos="3525"/>
        <p:guide pos="511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-107" charset="0"/>
                <a:ea typeface="ヒラギノ角ゴ Pro W3" pitchFamily="-107" charset="-128"/>
                <a:cs typeface="ヒラギノ角ゴ Pro W3" pitchFamily="-10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A95450B-EB12-4B4F-9EA6-1BEE48EC9613}" type="datetime1">
              <a:rPr lang="en-US"/>
              <a:pPr/>
              <a:t>3/18/2016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-107" charset="0"/>
                <a:ea typeface="ヒラギノ角ゴ Pro W3" pitchFamily="-107" charset="-128"/>
                <a:cs typeface="ヒラギノ角ゴ Pro W3" pitchFamily="-10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77303802-B1C5-4F7A-AAC0-8B0D8219AD6F}" type="slidenum">
              <a:rPr lang="en-US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254663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 charset="0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 charset="0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 charset="0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>
              <a:ea typeface="ヒラギノ角ゴ Pro W3" pitchFamily="-84" charset="-128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E0C5FFE-B865-4CB0-BDE1-F3A4F6F261ED}" type="slidenum">
              <a:rPr lang="en-US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40790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7352972" y="4719638"/>
            <a:ext cx="8050455" cy="430212"/>
          </a:xfrm>
          <a:prstGeom prst="rect">
            <a:avLst/>
          </a:prstGeom>
        </p:spPr>
        <p:txBody>
          <a:bodyPr anchor="ctr"/>
          <a:lstStyle>
            <a:lvl1pPr algn="r">
              <a:defRPr sz="2200" b="1">
                <a:solidFill>
                  <a:srgbClr val="1CB5C5"/>
                </a:solidFill>
                <a:latin typeface="Arial Narrow"/>
                <a:cs typeface="Arial Narrow"/>
              </a:defRPr>
            </a:lvl1pPr>
          </a:lstStyle>
          <a:p>
            <a:r>
              <a:rPr lang="en-US" dirty="0" smtClean="0"/>
              <a:t>NOME SOBRENOME, MÊS ANO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7352972" y="1331913"/>
            <a:ext cx="8050455" cy="2444321"/>
          </a:xfrm>
          <a:prstGeom prst="rect">
            <a:avLst/>
          </a:prstGeom>
        </p:spPr>
        <p:txBody>
          <a:bodyPr anchor="t"/>
          <a:lstStyle>
            <a:lvl1pPr marL="0" indent="0" algn="r">
              <a:buNone/>
              <a:defRPr sz="6200" b="0">
                <a:solidFill>
                  <a:schemeClr val="bg1"/>
                </a:solidFill>
                <a:latin typeface="Arial Narrow"/>
                <a:cs typeface="Arial Narrow"/>
              </a:defRPr>
            </a:lvl1pPr>
            <a:lvl2pPr marL="725531" indent="0">
              <a:buNone/>
              <a:defRPr sz="3200" b="1"/>
            </a:lvl2pPr>
            <a:lvl3pPr marL="1451061" indent="0">
              <a:buNone/>
              <a:defRPr sz="2900" b="1"/>
            </a:lvl3pPr>
            <a:lvl4pPr marL="2176592" indent="0">
              <a:buNone/>
              <a:defRPr sz="2500" b="1"/>
            </a:lvl4pPr>
            <a:lvl5pPr marL="2902123" indent="0">
              <a:buNone/>
              <a:defRPr sz="2500" b="1"/>
            </a:lvl5pPr>
            <a:lvl6pPr marL="3627653" indent="0">
              <a:buNone/>
              <a:defRPr sz="2500" b="1"/>
            </a:lvl6pPr>
            <a:lvl7pPr marL="4353184" indent="0">
              <a:buNone/>
              <a:defRPr sz="2500" b="1"/>
            </a:lvl7pPr>
            <a:lvl8pPr marL="5078715" indent="0">
              <a:buNone/>
              <a:defRPr sz="2500" b="1"/>
            </a:lvl8pPr>
            <a:lvl9pPr marL="5804245" indent="0">
              <a:buNone/>
              <a:defRPr sz="2500" b="1"/>
            </a:lvl9pPr>
          </a:lstStyle>
          <a:p>
            <a:pPr lvl="0"/>
            <a:r>
              <a:rPr lang="en-US" dirty="0" smtClean="0"/>
              <a:t>CLICK TO EDIT TITLE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_3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9"/>
          <p:cNvSpPr>
            <a:spLocks noGrp="1"/>
          </p:cNvSpPr>
          <p:nvPr>
            <p:ph type="pic" sz="quarter" idx="15" hasCustomPrompt="1"/>
          </p:nvPr>
        </p:nvSpPr>
        <p:spPr>
          <a:xfrm>
            <a:off x="8089900" y="2703531"/>
            <a:ext cx="1335069" cy="1335068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US" dirty="0" err="1" smtClean="0"/>
              <a:t>Insira</a:t>
            </a:r>
            <a:r>
              <a:rPr lang="en-US" dirty="0" smtClean="0"/>
              <a:t> </a:t>
            </a:r>
            <a:r>
              <a:rPr lang="en-US" dirty="0" err="1" smtClean="0"/>
              <a:t>aqui</a:t>
            </a:r>
            <a:r>
              <a:rPr lang="en-US" dirty="0" smtClean="0"/>
              <a:t> um </a:t>
            </a:r>
            <a:r>
              <a:rPr lang="en-US" dirty="0" err="1" smtClean="0"/>
              <a:t>ícone</a:t>
            </a:r>
            <a:r>
              <a:rPr lang="en-US" dirty="0" smtClean="0"/>
              <a:t> da </a:t>
            </a:r>
            <a:r>
              <a:rPr lang="en-US" dirty="0" err="1" smtClean="0"/>
              <a:t>biblioteca</a:t>
            </a:r>
            <a:r>
              <a:rPr lang="en-US" dirty="0" smtClean="0"/>
              <a:t> TOTVS, </a:t>
            </a:r>
            <a:r>
              <a:rPr lang="en-US" dirty="0" err="1" smtClean="0"/>
              <a:t>disponível</a:t>
            </a:r>
            <a:r>
              <a:rPr lang="en-US" dirty="0" smtClean="0"/>
              <a:t> no </a:t>
            </a:r>
            <a:r>
              <a:rPr lang="en-US" dirty="0" err="1" smtClean="0"/>
              <a:t>Guia</a:t>
            </a:r>
            <a:r>
              <a:rPr lang="en-US" dirty="0" smtClean="0"/>
              <a:t> de </a:t>
            </a:r>
            <a:r>
              <a:rPr lang="en-US" dirty="0" err="1" smtClean="0"/>
              <a:t>Uso</a:t>
            </a:r>
            <a:r>
              <a:rPr lang="en-US" dirty="0" smtClean="0"/>
              <a:t> do PPT</a:t>
            </a:r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8124825" y="4572000"/>
            <a:ext cx="8124825" cy="738188"/>
          </a:xfrm>
          <a:prstGeom prst="rect">
            <a:avLst/>
          </a:prstGeom>
        </p:spPr>
        <p:txBody>
          <a:bodyPr anchor="t"/>
          <a:lstStyle>
            <a:lvl1pPr algn="l">
              <a:defRPr sz="40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dirty="0" smtClean="0"/>
              <a:t>CLICK TO EDIT CHAPTER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81703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_4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9"/>
          <p:cNvSpPr>
            <a:spLocks noGrp="1"/>
          </p:cNvSpPr>
          <p:nvPr>
            <p:ph type="pic" sz="quarter" idx="15" hasCustomPrompt="1"/>
          </p:nvPr>
        </p:nvSpPr>
        <p:spPr>
          <a:xfrm>
            <a:off x="8089900" y="2703531"/>
            <a:ext cx="1335069" cy="1335068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US" dirty="0" err="1" smtClean="0"/>
              <a:t>Insira</a:t>
            </a:r>
            <a:r>
              <a:rPr lang="en-US" dirty="0" smtClean="0"/>
              <a:t> </a:t>
            </a:r>
            <a:r>
              <a:rPr lang="en-US" dirty="0" err="1" smtClean="0"/>
              <a:t>aqui</a:t>
            </a:r>
            <a:r>
              <a:rPr lang="en-US" dirty="0" smtClean="0"/>
              <a:t> um </a:t>
            </a:r>
            <a:r>
              <a:rPr lang="en-US" dirty="0" err="1" smtClean="0"/>
              <a:t>ícone</a:t>
            </a:r>
            <a:r>
              <a:rPr lang="en-US" dirty="0" smtClean="0"/>
              <a:t> da </a:t>
            </a:r>
            <a:r>
              <a:rPr lang="en-US" dirty="0" err="1" smtClean="0"/>
              <a:t>biblioteca</a:t>
            </a:r>
            <a:r>
              <a:rPr lang="en-US" dirty="0" smtClean="0"/>
              <a:t> TOTVS, </a:t>
            </a:r>
            <a:r>
              <a:rPr lang="en-US" dirty="0" err="1" smtClean="0"/>
              <a:t>disponível</a:t>
            </a:r>
            <a:r>
              <a:rPr lang="en-US" dirty="0" smtClean="0"/>
              <a:t> no </a:t>
            </a:r>
            <a:r>
              <a:rPr lang="en-US" dirty="0" err="1" smtClean="0"/>
              <a:t>Guia</a:t>
            </a:r>
            <a:r>
              <a:rPr lang="en-US" dirty="0" smtClean="0"/>
              <a:t> de </a:t>
            </a:r>
            <a:r>
              <a:rPr lang="en-US" dirty="0" err="1" smtClean="0"/>
              <a:t>Uso</a:t>
            </a:r>
            <a:r>
              <a:rPr lang="en-US" dirty="0" smtClean="0"/>
              <a:t> do PPT</a:t>
            </a:r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8124825" y="4572000"/>
            <a:ext cx="8124825" cy="738188"/>
          </a:xfrm>
          <a:prstGeom prst="rect">
            <a:avLst/>
          </a:prstGeom>
        </p:spPr>
        <p:txBody>
          <a:bodyPr anchor="t"/>
          <a:lstStyle>
            <a:lvl1pPr algn="l">
              <a:defRPr sz="40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dirty="0" smtClean="0"/>
              <a:t>CLICK TO EDIT CHAPTER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95110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_5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9"/>
          <p:cNvSpPr>
            <a:spLocks noGrp="1"/>
          </p:cNvSpPr>
          <p:nvPr>
            <p:ph type="pic" sz="quarter" idx="15" hasCustomPrompt="1"/>
          </p:nvPr>
        </p:nvSpPr>
        <p:spPr>
          <a:xfrm>
            <a:off x="8089900" y="2703531"/>
            <a:ext cx="1335069" cy="1335068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US" dirty="0" err="1" smtClean="0"/>
              <a:t>Insira</a:t>
            </a:r>
            <a:r>
              <a:rPr lang="en-US" dirty="0" smtClean="0"/>
              <a:t> </a:t>
            </a:r>
            <a:r>
              <a:rPr lang="en-US" dirty="0" err="1" smtClean="0"/>
              <a:t>aqui</a:t>
            </a:r>
            <a:r>
              <a:rPr lang="en-US" dirty="0" smtClean="0"/>
              <a:t> um </a:t>
            </a:r>
            <a:r>
              <a:rPr lang="en-US" dirty="0" err="1" smtClean="0"/>
              <a:t>ícone</a:t>
            </a:r>
            <a:r>
              <a:rPr lang="en-US" dirty="0" smtClean="0"/>
              <a:t> da </a:t>
            </a:r>
            <a:r>
              <a:rPr lang="en-US" dirty="0" err="1" smtClean="0"/>
              <a:t>biblioteca</a:t>
            </a:r>
            <a:r>
              <a:rPr lang="en-US" dirty="0" smtClean="0"/>
              <a:t> TOTVS, </a:t>
            </a:r>
            <a:r>
              <a:rPr lang="en-US" dirty="0" err="1" smtClean="0"/>
              <a:t>disponível</a:t>
            </a:r>
            <a:r>
              <a:rPr lang="en-US" dirty="0" smtClean="0"/>
              <a:t> no </a:t>
            </a:r>
            <a:r>
              <a:rPr lang="en-US" dirty="0" err="1" smtClean="0"/>
              <a:t>Guia</a:t>
            </a:r>
            <a:r>
              <a:rPr lang="en-US" dirty="0" smtClean="0"/>
              <a:t> de </a:t>
            </a:r>
            <a:r>
              <a:rPr lang="en-US" dirty="0" err="1" smtClean="0"/>
              <a:t>Uso</a:t>
            </a:r>
            <a:r>
              <a:rPr lang="en-US" dirty="0" smtClean="0"/>
              <a:t> do PPT</a:t>
            </a:r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8124825" y="4572000"/>
            <a:ext cx="8124825" cy="738188"/>
          </a:xfrm>
          <a:prstGeom prst="rect">
            <a:avLst/>
          </a:prstGeom>
        </p:spPr>
        <p:txBody>
          <a:bodyPr anchor="t"/>
          <a:lstStyle>
            <a:lvl1pPr algn="l">
              <a:defRPr sz="40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dirty="0" smtClean="0"/>
              <a:t>CLICK TO EDIT CHAPTER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5862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5"/>
          <p:cNvSpPr txBox="1">
            <a:spLocks noChangeArrowheads="1"/>
          </p:cNvSpPr>
          <p:nvPr userDrawn="1"/>
        </p:nvSpPr>
        <p:spPr bwMode="auto">
          <a:xfrm>
            <a:off x="10372725" y="5010150"/>
            <a:ext cx="4999038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200" dirty="0">
                <a:solidFill>
                  <a:srgbClr val="1CB5C5"/>
                </a:solidFill>
                <a:latin typeface="Arial Narrow"/>
                <a:cs typeface="Arial Narrow"/>
              </a:rPr>
              <a:t>Obrigado ;)</a:t>
            </a:r>
          </a:p>
        </p:txBody>
      </p:sp>
      <p:pic>
        <p:nvPicPr>
          <p:cNvPr id="5" name="Picture 7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8250238" y="1789113"/>
            <a:ext cx="1706562" cy="1706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10372725" y="1765201"/>
            <a:ext cx="4754136" cy="558800"/>
          </a:xfrm>
          <a:prstGeom prst="rect">
            <a:avLst/>
          </a:prstGeom>
        </p:spPr>
        <p:txBody>
          <a:bodyPr anchor="ctr"/>
          <a:lstStyle>
            <a:lvl1pPr algn="l">
              <a:defRPr sz="3200">
                <a:solidFill>
                  <a:srgbClr val="FFFFFF"/>
                </a:solidFill>
                <a:latin typeface="Arial Narrow"/>
                <a:cs typeface="Arial Narrow"/>
              </a:defRPr>
            </a:lvl1pPr>
          </a:lstStyle>
          <a:p>
            <a:r>
              <a:rPr lang="en-US" dirty="0" smtClean="0"/>
              <a:t>NOME SOBRENOME</a:t>
            </a:r>
            <a:endParaRPr lang="en-US" dirty="0"/>
          </a:p>
        </p:txBody>
      </p:sp>
      <p:sp>
        <p:nvSpPr>
          <p:cNvPr id="13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10372726" y="2240456"/>
            <a:ext cx="4754136" cy="853016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400" b="0">
                <a:solidFill>
                  <a:schemeClr val="bg1"/>
                </a:solidFill>
                <a:latin typeface="Arial Narrow"/>
                <a:cs typeface="Arial Narrow"/>
              </a:defRPr>
            </a:lvl1pPr>
            <a:lvl2pPr marL="725531" indent="0">
              <a:buNone/>
              <a:defRPr sz="3200" b="1"/>
            </a:lvl2pPr>
            <a:lvl3pPr marL="1451061" indent="0">
              <a:buNone/>
              <a:defRPr sz="2900" b="1"/>
            </a:lvl3pPr>
            <a:lvl4pPr marL="2176592" indent="0">
              <a:buNone/>
              <a:defRPr sz="2500" b="1"/>
            </a:lvl4pPr>
            <a:lvl5pPr marL="2902123" indent="0">
              <a:buNone/>
              <a:defRPr sz="2500" b="1"/>
            </a:lvl5pPr>
            <a:lvl6pPr marL="3627653" indent="0">
              <a:buNone/>
              <a:defRPr sz="2500" b="1"/>
            </a:lvl6pPr>
            <a:lvl7pPr marL="4353184" indent="0">
              <a:buNone/>
              <a:defRPr sz="2500" b="1"/>
            </a:lvl7pPr>
            <a:lvl8pPr marL="5078715" indent="0">
              <a:buNone/>
              <a:defRPr sz="2500" b="1"/>
            </a:lvl8pPr>
            <a:lvl9pPr marL="5804245" indent="0">
              <a:buNone/>
              <a:defRPr sz="2500" b="1"/>
            </a:lvl9pPr>
          </a:lstStyle>
          <a:p>
            <a:pPr lvl="0"/>
            <a:r>
              <a:rPr lang="en-US" dirty="0" err="1" smtClean="0"/>
              <a:t>Área</a:t>
            </a:r>
            <a:r>
              <a:rPr lang="en-US" dirty="0" smtClean="0"/>
              <a:t> de </a:t>
            </a:r>
            <a:r>
              <a:rPr lang="en-US" dirty="0" err="1" smtClean="0"/>
              <a:t>atuação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+55 (00) 0000-0000</a:t>
            </a:r>
          </a:p>
        </p:txBody>
      </p:sp>
      <p:sp>
        <p:nvSpPr>
          <p:cNvPr id="15" name="Text Placeholder 2"/>
          <p:cNvSpPr>
            <a:spLocks noGrp="1"/>
          </p:cNvSpPr>
          <p:nvPr>
            <p:ph type="body" idx="14" hasCustomPrompt="1"/>
          </p:nvPr>
        </p:nvSpPr>
        <p:spPr>
          <a:xfrm>
            <a:off x="10374576" y="3014468"/>
            <a:ext cx="4754136" cy="853016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400" b="0">
                <a:solidFill>
                  <a:srgbClr val="1CB5C5"/>
                </a:solidFill>
                <a:latin typeface="Arial Narrow"/>
                <a:cs typeface="Arial Narrow"/>
              </a:defRPr>
            </a:lvl1pPr>
            <a:lvl2pPr marL="725531" indent="0">
              <a:buNone/>
              <a:defRPr sz="3200" b="1"/>
            </a:lvl2pPr>
            <a:lvl3pPr marL="1451061" indent="0">
              <a:buNone/>
              <a:defRPr sz="2900" b="1"/>
            </a:lvl3pPr>
            <a:lvl4pPr marL="2176592" indent="0">
              <a:buNone/>
              <a:defRPr sz="2500" b="1"/>
            </a:lvl4pPr>
            <a:lvl5pPr marL="2902123" indent="0">
              <a:buNone/>
              <a:defRPr sz="2500" b="1"/>
            </a:lvl5pPr>
            <a:lvl6pPr marL="3627653" indent="0">
              <a:buNone/>
              <a:defRPr sz="2500" b="1"/>
            </a:lvl6pPr>
            <a:lvl7pPr marL="4353184" indent="0">
              <a:buNone/>
              <a:defRPr sz="2500" b="1"/>
            </a:lvl7pPr>
            <a:lvl8pPr marL="5078715" indent="0">
              <a:buNone/>
              <a:defRPr sz="2500" b="1"/>
            </a:lvl8pPr>
            <a:lvl9pPr marL="5804245" indent="0">
              <a:buNone/>
              <a:defRPr sz="2500" b="1"/>
            </a:lvl9pPr>
          </a:lstStyle>
          <a:p>
            <a:pPr lvl="0"/>
            <a:r>
              <a:rPr lang="en-US" dirty="0" err="1" smtClean="0"/>
              <a:t>nome.sobrenome@totvs.com.br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126769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ex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0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5634038" y="1851025"/>
            <a:ext cx="1981200" cy="2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8124825" y="4572000"/>
            <a:ext cx="6852790" cy="4083262"/>
          </a:xfrm>
          <a:prstGeom prst="rect">
            <a:avLst/>
          </a:prstGeom>
        </p:spPr>
        <p:txBody>
          <a:bodyPr/>
          <a:lstStyle>
            <a:lvl1pPr marL="457200" indent="-457200">
              <a:spcBef>
                <a:spcPts val="50"/>
              </a:spcBef>
              <a:buFont typeface="+mj-lt"/>
              <a:buAutoNum type="arabicPeriod"/>
              <a:defRPr sz="2200" b="0" i="0" baseline="0">
                <a:solidFill>
                  <a:srgbClr val="4A5C61"/>
                </a:solidFill>
                <a:latin typeface="Arial Narrow"/>
                <a:cs typeface="Arial Narrow"/>
              </a:defRPr>
            </a:lvl1pPr>
            <a:lvl2pPr marL="1239837" indent="-514350">
              <a:buSzPct val="100000"/>
              <a:buFont typeface="+mj-lt"/>
              <a:buAutoNum type="arabicPeriod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2pPr>
            <a:lvl3pPr marL="1965325" indent="-514350">
              <a:buFont typeface="+mj-lt"/>
              <a:buAutoNum type="arabicPeriod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3pPr>
            <a:lvl4pPr marL="2690813" indent="-514350">
              <a:buSzPct val="70000"/>
              <a:buFont typeface="+mj-lt"/>
              <a:buAutoNum type="arabicPeriod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4pPr>
            <a:lvl5pPr marL="3416300" indent="-514350">
              <a:buFont typeface="+mj-lt"/>
              <a:buAutoNum type="arabicPeriod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5pPr>
          </a:lstStyle>
          <a:p>
            <a:pPr lvl="0"/>
            <a:r>
              <a:rPr lang="en-US" dirty="0" smtClean="0"/>
              <a:t>CLICK TO EDIT TEXT</a:t>
            </a:r>
          </a:p>
          <a:p>
            <a:pPr lvl="0"/>
            <a:endParaRPr lang="en-US" dirty="0" smtClean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8124825" y="1331912"/>
            <a:ext cx="5272576" cy="3012427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6200" b="0">
                <a:solidFill>
                  <a:srgbClr val="00739C"/>
                </a:solidFill>
                <a:latin typeface="Arial Narrow"/>
                <a:cs typeface="Arial Narrow"/>
              </a:defRPr>
            </a:lvl1pPr>
            <a:lvl2pPr marL="725531" indent="0">
              <a:buNone/>
              <a:defRPr sz="3200" b="1"/>
            </a:lvl2pPr>
            <a:lvl3pPr marL="1451061" indent="0">
              <a:buNone/>
              <a:defRPr sz="2900" b="1"/>
            </a:lvl3pPr>
            <a:lvl4pPr marL="2176592" indent="0">
              <a:buNone/>
              <a:defRPr sz="2500" b="1"/>
            </a:lvl4pPr>
            <a:lvl5pPr marL="2902123" indent="0">
              <a:buNone/>
              <a:defRPr sz="2500" b="1"/>
            </a:lvl5pPr>
            <a:lvl6pPr marL="3627653" indent="0">
              <a:buNone/>
              <a:defRPr sz="2500" b="1"/>
            </a:lvl6pPr>
            <a:lvl7pPr marL="4353184" indent="0">
              <a:buNone/>
              <a:defRPr sz="2500" b="1"/>
            </a:lvl7pPr>
            <a:lvl8pPr marL="5078715" indent="0">
              <a:buNone/>
              <a:defRPr sz="2500" b="1"/>
            </a:lvl8pPr>
            <a:lvl9pPr marL="5804245" indent="0">
              <a:buNone/>
              <a:defRPr sz="2500" b="1"/>
            </a:lvl9pPr>
          </a:lstStyle>
          <a:p>
            <a:pPr lvl="0"/>
            <a:r>
              <a:rPr lang="en-US" dirty="0" smtClean="0"/>
              <a:t>HOJE FALAREMOS SOBRE</a:t>
            </a:r>
          </a:p>
        </p:txBody>
      </p:sp>
    </p:spTree>
    <p:extLst>
      <p:ext uri="{BB962C8B-B14F-4D97-AF65-F5344CB8AC3E}">
        <p14:creationId xmlns:p14="http://schemas.microsoft.com/office/powerpoint/2010/main" val="1948204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TOTVS_pos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6447" y="378639"/>
            <a:ext cx="1324878" cy="531567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5129212" y="378639"/>
            <a:ext cx="10518637" cy="558800"/>
          </a:xfrm>
          <a:prstGeom prst="rect">
            <a:avLst/>
          </a:prstGeom>
        </p:spPr>
        <p:txBody>
          <a:bodyPr anchor="t"/>
          <a:lstStyle>
            <a:lvl1pPr algn="r">
              <a:defRPr sz="3200" b="1">
                <a:solidFill>
                  <a:srgbClr val="4A5C61"/>
                </a:solidFill>
                <a:latin typeface="Arial Narrow"/>
                <a:cs typeface="Arial Narrow"/>
              </a:defRPr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12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601800" y="1175133"/>
            <a:ext cx="3694331" cy="853016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400" b="0">
                <a:solidFill>
                  <a:srgbClr val="00739C"/>
                </a:solidFill>
                <a:latin typeface="Arial Narrow"/>
                <a:cs typeface="Arial Narrow"/>
              </a:defRPr>
            </a:lvl1pPr>
            <a:lvl2pPr marL="725531" indent="0">
              <a:buNone/>
              <a:defRPr sz="3200" b="1"/>
            </a:lvl2pPr>
            <a:lvl3pPr marL="1451061" indent="0">
              <a:buNone/>
              <a:defRPr sz="2900" b="1"/>
            </a:lvl3pPr>
            <a:lvl4pPr marL="2176592" indent="0">
              <a:buNone/>
              <a:defRPr sz="2500" b="1"/>
            </a:lvl4pPr>
            <a:lvl5pPr marL="2902123" indent="0">
              <a:buNone/>
              <a:defRPr sz="2500" b="1"/>
            </a:lvl5pPr>
            <a:lvl6pPr marL="3627653" indent="0">
              <a:buNone/>
              <a:defRPr sz="2500" b="1"/>
            </a:lvl6pPr>
            <a:lvl7pPr marL="4353184" indent="0">
              <a:buNone/>
              <a:defRPr sz="2500" b="1"/>
            </a:lvl7pPr>
            <a:lvl8pPr marL="5078715" indent="0">
              <a:buNone/>
              <a:defRPr sz="2500" b="1"/>
            </a:lvl8pPr>
            <a:lvl9pPr marL="5804245" indent="0">
              <a:buNone/>
              <a:defRPr sz="2500" b="1"/>
            </a:lvl9pPr>
          </a:lstStyle>
          <a:p>
            <a:pPr lvl="0"/>
            <a:r>
              <a:rPr lang="en-US" dirty="0" smtClean="0"/>
              <a:t>CLICK TO EDIT SUBTITLE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idx="14"/>
          </p:nvPr>
        </p:nvSpPr>
        <p:spPr>
          <a:xfrm>
            <a:off x="5129211" y="2090861"/>
            <a:ext cx="10518637" cy="6658652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1pPr>
            <a:lvl2pPr marL="1177925" indent="-452438">
              <a:buSzPct val="100000"/>
              <a:buFont typeface="Arial"/>
              <a:buChar char="•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2pPr>
            <a:lvl3pPr marL="1812925" indent="-361950">
              <a:buSzPct val="70000"/>
              <a:buFont typeface="Courier New"/>
              <a:buChar char="o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3pPr>
            <a:lvl4pPr marL="2538413" indent="-361950">
              <a:buSzPct val="100000"/>
              <a:buFont typeface="Lucida Grande"/>
              <a:buChar char="–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4pPr>
            <a:lvl5pPr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panded Content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TOTVS_pos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6447" y="378639"/>
            <a:ext cx="1324878" cy="531567"/>
          </a:xfrm>
          <a:prstGeom prst="rect">
            <a:avLst/>
          </a:prstGeom>
        </p:spPr>
      </p:pic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601799" y="2090861"/>
            <a:ext cx="15046049" cy="6658652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1pPr>
            <a:lvl2pPr marL="1177925" indent="-452438">
              <a:buSzPct val="100000"/>
              <a:buFont typeface="Arial"/>
              <a:buChar char="•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2pPr>
            <a:lvl3pPr marL="1812925" indent="-361950">
              <a:buSzPct val="70000"/>
              <a:buFont typeface="Courier New"/>
              <a:buChar char="o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3pPr>
            <a:lvl4pPr marL="2538413" indent="-361950">
              <a:buSzPct val="100000"/>
              <a:buFont typeface="Lucida Grande"/>
              <a:buChar char="–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4pPr>
            <a:lvl5pPr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5129212" y="378639"/>
            <a:ext cx="10518637" cy="558800"/>
          </a:xfrm>
          <a:prstGeom prst="rect">
            <a:avLst/>
          </a:prstGeom>
        </p:spPr>
        <p:txBody>
          <a:bodyPr anchor="t"/>
          <a:lstStyle>
            <a:lvl1pPr algn="r">
              <a:defRPr sz="3200" b="1">
                <a:solidFill>
                  <a:srgbClr val="4A5C61"/>
                </a:solidFill>
                <a:latin typeface="Arial Narrow"/>
                <a:cs typeface="Arial Narrow"/>
              </a:defRPr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13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601800" y="1175133"/>
            <a:ext cx="3694331" cy="853016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400" b="0">
                <a:solidFill>
                  <a:srgbClr val="00739C"/>
                </a:solidFill>
                <a:latin typeface="Arial Narrow"/>
                <a:cs typeface="Arial Narrow"/>
              </a:defRPr>
            </a:lvl1pPr>
            <a:lvl2pPr marL="725531" indent="0">
              <a:buNone/>
              <a:defRPr sz="3200" b="1"/>
            </a:lvl2pPr>
            <a:lvl3pPr marL="1451061" indent="0">
              <a:buNone/>
              <a:defRPr sz="2900" b="1"/>
            </a:lvl3pPr>
            <a:lvl4pPr marL="2176592" indent="0">
              <a:buNone/>
              <a:defRPr sz="2500" b="1"/>
            </a:lvl4pPr>
            <a:lvl5pPr marL="2902123" indent="0">
              <a:buNone/>
              <a:defRPr sz="2500" b="1"/>
            </a:lvl5pPr>
            <a:lvl6pPr marL="3627653" indent="0">
              <a:buNone/>
              <a:defRPr sz="2500" b="1"/>
            </a:lvl6pPr>
            <a:lvl7pPr marL="4353184" indent="0">
              <a:buNone/>
              <a:defRPr sz="2500" b="1"/>
            </a:lvl7pPr>
            <a:lvl8pPr marL="5078715" indent="0">
              <a:buNone/>
              <a:defRPr sz="2500" b="1"/>
            </a:lvl8pPr>
            <a:lvl9pPr marL="5804245" indent="0">
              <a:buNone/>
              <a:defRPr sz="2500" b="1"/>
            </a:lvl9pPr>
          </a:lstStyle>
          <a:p>
            <a:pPr lvl="0"/>
            <a:r>
              <a:rPr lang="en-US" dirty="0" smtClean="0"/>
              <a:t>CLICK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564082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and Content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/>
          <p:cNvSpPr>
            <a:spLocks noGrp="1"/>
          </p:cNvSpPr>
          <p:nvPr>
            <p:ph type="body" idx="14"/>
          </p:nvPr>
        </p:nvSpPr>
        <p:spPr>
          <a:xfrm>
            <a:off x="601800" y="4546600"/>
            <a:ext cx="3626160" cy="853016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200" b="0">
                <a:solidFill>
                  <a:srgbClr val="4A5C61"/>
                </a:solidFill>
                <a:latin typeface="Arial Narrow"/>
                <a:cs typeface="Arial Narrow"/>
              </a:defRPr>
            </a:lvl1pPr>
            <a:lvl2pPr marL="725531" indent="0">
              <a:buNone/>
              <a:defRPr sz="3200" b="1"/>
            </a:lvl2pPr>
            <a:lvl3pPr marL="1451061" indent="0">
              <a:buNone/>
              <a:defRPr sz="2900" b="1"/>
            </a:lvl3pPr>
            <a:lvl4pPr marL="2176592" indent="0">
              <a:buNone/>
              <a:defRPr sz="2500" b="1"/>
            </a:lvl4pPr>
            <a:lvl5pPr marL="2902123" indent="0">
              <a:buNone/>
              <a:defRPr sz="2500" b="1"/>
            </a:lvl5pPr>
            <a:lvl6pPr marL="3627653" indent="0">
              <a:buNone/>
              <a:defRPr sz="2500" b="1"/>
            </a:lvl6pPr>
            <a:lvl7pPr marL="4353184" indent="0">
              <a:buNone/>
              <a:defRPr sz="2500" b="1"/>
            </a:lvl7pPr>
            <a:lvl8pPr marL="5078715" indent="0">
              <a:buNone/>
              <a:defRPr sz="2500" b="1"/>
            </a:lvl8pPr>
            <a:lvl9pPr marL="5804245" indent="0">
              <a:buNone/>
              <a:defRPr sz="25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8" name="Picture Placeholder 9"/>
          <p:cNvSpPr>
            <a:spLocks noGrp="1"/>
          </p:cNvSpPr>
          <p:nvPr>
            <p:ph type="pic" sz="quarter" idx="15"/>
          </p:nvPr>
        </p:nvSpPr>
        <p:spPr>
          <a:xfrm>
            <a:off x="6223000" y="1632675"/>
            <a:ext cx="9448800" cy="6935955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>
                <a:solidFill>
                  <a:srgbClr val="4A5C61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9" name="Picture 8" descr="TOTVS_pos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6447" y="378639"/>
            <a:ext cx="1324878" cy="531567"/>
          </a:xfrm>
          <a:prstGeom prst="rect">
            <a:avLst/>
          </a:prstGeom>
        </p:spPr>
      </p:pic>
      <p:sp>
        <p:nvSpPr>
          <p:cNvPr id="11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601800" y="1175133"/>
            <a:ext cx="3694331" cy="853016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400" b="0">
                <a:solidFill>
                  <a:srgbClr val="00739C"/>
                </a:solidFill>
                <a:latin typeface="Arial Narrow"/>
                <a:cs typeface="Arial Narrow"/>
              </a:defRPr>
            </a:lvl1pPr>
            <a:lvl2pPr marL="725531" indent="0">
              <a:buNone/>
              <a:defRPr sz="3200" b="1"/>
            </a:lvl2pPr>
            <a:lvl3pPr marL="1451061" indent="0">
              <a:buNone/>
              <a:defRPr sz="2900" b="1"/>
            </a:lvl3pPr>
            <a:lvl4pPr marL="2176592" indent="0">
              <a:buNone/>
              <a:defRPr sz="2500" b="1"/>
            </a:lvl4pPr>
            <a:lvl5pPr marL="2902123" indent="0">
              <a:buNone/>
              <a:defRPr sz="2500" b="1"/>
            </a:lvl5pPr>
            <a:lvl6pPr marL="3627653" indent="0">
              <a:buNone/>
              <a:defRPr sz="2500" b="1"/>
            </a:lvl6pPr>
            <a:lvl7pPr marL="4353184" indent="0">
              <a:buNone/>
              <a:defRPr sz="2500" b="1"/>
            </a:lvl7pPr>
            <a:lvl8pPr marL="5078715" indent="0">
              <a:buNone/>
              <a:defRPr sz="2500" b="1"/>
            </a:lvl8pPr>
            <a:lvl9pPr marL="5804245" indent="0">
              <a:buNone/>
              <a:defRPr sz="2500" b="1"/>
            </a:lvl9pPr>
          </a:lstStyle>
          <a:p>
            <a:pPr lvl="0"/>
            <a:r>
              <a:rPr lang="en-US" dirty="0" smtClean="0"/>
              <a:t>CLICK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359934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in Blu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0" y="0"/>
            <a:ext cx="4394200" cy="9144000"/>
          </a:xfrm>
          <a:prstGeom prst="rect">
            <a:avLst/>
          </a:prstGeom>
          <a:solidFill>
            <a:srgbClr val="00739C"/>
          </a:solidFill>
          <a:ln w="9525">
            <a:solidFill>
              <a:srgbClr val="4A7EBB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9" name="Picture 8" descr="TOTVS_neg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447" y="378639"/>
            <a:ext cx="1324881" cy="531568"/>
          </a:xfrm>
          <a:prstGeom prst="rect">
            <a:avLst/>
          </a:prstGeom>
        </p:spPr>
      </p:pic>
      <p:sp>
        <p:nvSpPr>
          <p:cNvPr id="13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601799" y="1175133"/>
            <a:ext cx="3490501" cy="853016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400" b="0">
                <a:solidFill>
                  <a:schemeClr val="bg1"/>
                </a:solidFill>
                <a:latin typeface="Arial Narrow"/>
                <a:cs typeface="Arial Narrow"/>
              </a:defRPr>
            </a:lvl1pPr>
            <a:lvl2pPr marL="725531" indent="0">
              <a:buNone/>
              <a:defRPr sz="3200" b="1"/>
            </a:lvl2pPr>
            <a:lvl3pPr marL="1451061" indent="0">
              <a:buNone/>
              <a:defRPr sz="2900" b="1"/>
            </a:lvl3pPr>
            <a:lvl4pPr marL="2176592" indent="0">
              <a:buNone/>
              <a:defRPr sz="2500" b="1"/>
            </a:lvl4pPr>
            <a:lvl5pPr marL="2902123" indent="0">
              <a:buNone/>
              <a:defRPr sz="2500" b="1"/>
            </a:lvl5pPr>
            <a:lvl6pPr marL="3627653" indent="0">
              <a:buNone/>
              <a:defRPr sz="2500" b="1"/>
            </a:lvl6pPr>
            <a:lvl7pPr marL="4353184" indent="0">
              <a:buNone/>
              <a:defRPr sz="2500" b="1"/>
            </a:lvl7pPr>
            <a:lvl8pPr marL="5078715" indent="0">
              <a:buNone/>
              <a:defRPr sz="2500" b="1"/>
            </a:lvl8pPr>
            <a:lvl9pPr marL="5804245" indent="0">
              <a:buNone/>
              <a:defRPr sz="2500" b="1"/>
            </a:lvl9pPr>
          </a:lstStyle>
          <a:p>
            <a:pPr lvl="0"/>
            <a:r>
              <a:rPr lang="en-US" dirty="0" smtClean="0"/>
              <a:t>CLICK TO EDIT SUBTITLE</a:t>
            </a:r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5129212" y="378639"/>
            <a:ext cx="10518637" cy="558800"/>
          </a:xfrm>
          <a:prstGeom prst="rect">
            <a:avLst/>
          </a:prstGeom>
        </p:spPr>
        <p:txBody>
          <a:bodyPr anchor="t"/>
          <a:lstStyle>
            <a:lvl1pPr algn="r">
              <a:defRPr sz="3200" b="1">
                <a:solidFill>
                  <a:srgbClr val="4A5C61"/>
                </a:solidFill>
                <a:latin typeface="Arial Narrow"/>
                <a:cs typeface="Arial Narrow"/>
              </a:defRPr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idx="14"/>
          </p:nvPr>
        </p:nvSpPr>
        <p:spPr>
          <a:xfrm>
            <a:off x="5129211" y="2090861"/>
            <a:ext cx="10518637" cy="6658652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1pPr>
            <a:lvl2pPr marL="1177925" indent="-452438">
              <a:buSzPct val="100000"/>
              <a:buFont typeface="Arial"/>
              <a:buChar char="•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2pPr>
            <a:lvl3pPr marL="1812925" indent="-361950">
              <a:buSzPct val="70000"/>
              <a:buFont typeface="Courier New"/>
              <a:buChar char="o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3pPr>
            <a:lvl4pPr marL="2538413" indent="-361950">
              <a:buSzPct val="100000"/>
              <a:buFont typeface="Lucida Grande"/>
              <a:buChar char="–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4pPr>
            <a:lvl5pPr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11658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Blu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0" y="0"/>
            <a:ext cx="7524750" cy="9144000"/>
          </a:xfrm>
          <a:prstGeom prst="rect">
            <a:avLst/>
          </a:prstGeom>
          <a:solidFill>
            <a:srgbClr val="00739C"/>
          </a:solidFill>
          <a:ln w="9525">
            <a:solidFill>
              <a:srgbClr val="4A7EBB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Text Placeholder 2"/>
          <p:cNvSpPr>
            <a:spLocks noGrp="1"/>
          </p:cNvSpPr>
          <p:nvPr>
            <p:ph type="body" idx="14"/>
          </p:nvPr>
        </p:nvSpPr>
        <p:spPr>
          <a:xfrm>
            <a:off x="601800" y="2090861"/>
            <a:ext cx="5949030" cy="853016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200" b="0">
                <a:solidFill>
                  <a:schemeClr val="bg1"/>
                </a:solidFill>
                <a:latin typeface="Arial Narrow"/>
                <a:cs typeface="Arial Narrow"/>
              </a:defRPr>
            </a:lvl1pPr>
            <a:lvl2pPr marL="725531" indent="0">
              <a:buNone/>
              <a:defRPr sz="3200" b="1"/>
            </a:lvl2pPr>
            <a:lvl3pPr marL="1451061" indent="0">
              <a:buNone/>
              <a:defRPr sz="2900" b="1"/>
            </a:lvl3pPr>
            <a:lvl4pPr marL="2176592" indent="0">
              <a:buNone/>
              <a:defRPr sz="2500" b="1"/>
            </a:lvl4pPr>
            <a:lvl5pPr marL="2902123" indent="0">
              <a:buNone/>
              <a:defRPr sz="2500" b="1"/>
            </a:lvl5pPr>
            <a:lvl6pPr marL="3627653" indent="0">
              <a:buNone/>
              <a:defRPr sz="2500" b="1"/>
            </a:lvl6pPr>
            <a:lvl7pPr marL="4353184" indent="0">
              <a:buNone/>
              <a:defRPr sz="2500" b="1"/>
            </a:lvl7pPr>
            <a:lvl8pPr marL="5078715" indent="0">
              <a:buNone/>
              <a:defRPr sz="2500" b="1"/>
            </a:lvl8pPr>
            <a:lvl9pPr marL="5804245" indent="0">
              <a:buNone/>
              <a:defRPr sz="25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8121885" y="378639"/>
            <a:ext cx="7525964" cy="558800"/>
          </a:xfrm>
          <a:prstGeom prst="rect">
            <a:avLst/>
          </a:prstGeom>
        </p:spPr>
        <p:txBody>
          <a:bodyPr anchor="t"/>
          <a:lstStyle>
            <a:lvl1pPr algn="r">
              <a:defRPr sz="3200" b="1">
                <a:solidFill>
                  <a:srgbClr val="4A5C61"/>
                </a:solidFill>
                <a:latin typeface="Arial Narrow"/>
                <a:cs typeface="Arial Narrow"/>
              </a:defRPr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16" name="Content Placeholder 2"/>
          <p:cNvSpPr>
            <a:spLocks noGrp="1"/>
          </p:cNvSpPr>
          <p:nvPr>
            <p:ph idx="15"/>
          </p:nvPr>
        </p:nvSpPr>
        <p:spPr>
          <a:xfrm>
            <a:off x="8121885" y="2090861"/>
            <a:ext cx="7525963" cy="6658652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1pPr>
            <a:lvl2pPr marL="1177925" indent="-452438">
              <a:buSzPct val="100000"/>
              <a:buFont typeface="Arial"/>
              <a:buChar char="•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2pPr>
            <a:lvl3pPr marL="1812925" indent="-361950">
              <a:buSzPct val="70000"/>
              <a:buFont typeface="Courier New"/>
              <a:buChar char="o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3pPr>
            <a:lvl4pPr marL="2538413" indent="-361950">
              <a:buSzPct val="100000"/>
              <a:buFont typeface="Lucida Grande"/>
              <a:buChar char="–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4pPr>
            <a:lvl5pPr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pic>
        <p:nvPicPr>
          <p:cNvPr id="17" name="Picture 16" descr="TOTVS_neg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447" y="378639"/>
            <a:ext cx="1324881" cy="531568"/>
          </a:xfrm>
          <a:prstGeom prst="rect">
            <a:avLst/>
          </a:prstGeom>
        </p:spPr>
      </p:pic>
      <p:sp>
        <p:nvSpPr>
          <p:cNvPr id="18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601799" y="1175133"/>
            <a:ext cx="3490501" cy="853016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400" b="0">
                <a:solidFill>
                  <a:schemeClr val="bg1"/>
                </a:solidFill>
                <a:latin typeface="Arial Narrow"/>
                <a:cs typeface="Arial Narrow"/>
              </a:defRPr>
            </a:lvl1pPr>
            <a:lvl2pPr marL="725531" indent="0">
              <a:buNone/>
              <a:defRPr sz="3200" b="1"/>
            </a:lvl2pPr>
            <a:lvl3pPr marL="1451061" indent="0">
              <a:buNone/>
              <a:defRPr sz="2900" b="1"/>
            </a:lvl3pPr>
            <a:lvl4pPr marL="2176592" indent="0">
              <a:buNone/>
              <a:defRPr sz="2500" b="1"/>
            </a:lvl4pPr>
            <a:lvl5pPr marL="2902123" indent="0">
              <a:buNone/>
              <a:defRPr sz="2500" b="1"/>
            </a:lvl5pPr>
            <a:lvl6pPr marL="3627653" indent="0">
              <a:buNone/>
              <a:defRPr sz="2500" b="1"/>
            </a:lvl6pPr>
            <a:lvl7pPr marL="4353184" indent="0">
              <a:buNone/>
              <a:defRPr sz="2500" b="1"/>
            </a:lvl7pPr>
            <a:lvl8pPr marL="5078715" indent="0">
              <a:buNone/>
              <a:defRPr sz="2500" b="1"/>
            </a:lvl8pPr>
            <a:lvl9pPr marL="5804245" indent="0">
              <a:buNone/>
              <a:defRPr sz="2500" b="1"/>
            </a:lvl9pPr>
          </a:lstStyle>
          <a:p>
            <a:pPr lvl="0"/>
            <a:r>
              <a:rPr lang="en-US" dirty="0" smtClean="0"/>
              <a:t>CLICK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770072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_1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124825" y="4572000"/>
            <a:ext cx="8124825" cy="738188"/>
          </a:xfrm>
          <a:prstGeom prst="rect">
            <a:avLst/>
          </a:prstGeom>
        </p:spPr>
        <p:txBody>
          <a:bodyPr anchor="t"/>
          <a:lstStyle>
            <a:lvl1pPr algn="l">
              <a:defRPr sz="40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dirty="0" smtClean="0"/>
              <a:t>CLICK TO EDIT CHAPTER</a:t>
            </a:r>
            <a:endParaRPr lang="en-US" dirty="0"/>
          </a:p>
        </p:txBody>
      </p:sp>
      <p:sp>
        <p:nvSpPr>
          <p:cNvPr id="3" name="Picture Placeholder 9"/>
          <p:cNvSpPr>
            <a:spLocks noGrp="1"/>
          </p:cNvSpPr>
          <p:nvPr>
            <p:ph type="pic" sz="quarter" idx="15" hasCustomPrompt="1"/>
          </p:nvPr>
        </p:nvSpPr>
        <p:spPr>
          <a:xfrm>
            <a:off x="8089900" y="2703531"/>
            <a:ext cx="1335069" cy="1335068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US" dirty="0" err="1" smtClean="0"/>
              <a:t>Insira</a:t>
            </a:r>
            <a:r>
              <a:rPr lang="en-US" dirty="0" smtClean="0"/>
              <a:t> </a:t>
            </a:r>
            <a:r>
              <a:rPr lang="en-US" dirty="0" err="1" smtClean="0"/>
              <a:t>aqui</a:t>
            </a:r>
            <a:r>
              <a:rPr lang="en-US" dirty="0" smtClean="0"/>
              <a:t> um </a:t>
            </a:r>
            <a:r>
              <a:rPr lang="en-US" dirty="0" err="1" smtClean="0"/>
              <a:t>ícone</a:t>
            </a:r>
            <a:r>
              <a:rPr lang="en-US" dirty="0" smtClean="0"/>
              <a:t> da </a:t>
            </a:r>
            <a:r>
              <a:rPr lang="en-US" dirty="0" err="1" smtClean="0"/>
              <a:t>biblioteca</a:t>
            </a:r>
            <a:r>
              <a:rPr lang="en-US" dirty="0" smtClean="0"/>
              <a:t> TOTVS, </a:t>
            </a:r>
            <a:r>
              <a:rPr lang="en-US" dirty="0" err="1" smtClean="0"/>
              <a:t>disponível</a:t>
            </a:r>
            <a:r>
              <a:rPr lang="en-US" dirty="0" smtClean="0"/>
              <a:t> no </a:t>
            </a:r>
            <a:r>
              <a:rPr lang="en-US" dirty="0" err="1" smtClean="0"/>
              <a:t>Guia</a:t>
            </a:r>
            <a:r>
              <a:rPr lang="en-US" dirty="0" smtClean="0"/>
              <a:t> de </a:t>
            </a:r>
            <a:r>
              <a:rPr lang="en-US" dirty="0" err="1" smtClean="0"/>
              <a:t>Uso</a:t>
            </a:r>
            <a:r>
              <a:rPr lang="en-US" dirty="0" smtClean="0"/>
              <a:t> do PPT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1178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_2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9"/>
          <p:cNvSpPr>
            <a:spLocks noGrp="1"/>
          </p:cNvSpPr>
          <p:nvPr>
            <p:ph type="pic" sz="quarter" idx="15" hasCustomPrompt="1"/>
          </p:nvPr>
        </p:nvSpPr>
        <p:spPr>
          <a:xfrm>
            <a:off x="8089900" y="2703531"/>
            <a:ext cx="1335069" cy="1335068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US" dirty="0" err="1" smtClean="0"/>
              <a:t>Insira</a:t>
            </a:r>
            <a:r>
              <a:rPr lang="en-US" dirty="0" smtClean="0"/>
              <a:t> </a:t>
            </a:r>
            <a:r>
              <a:rPr lang="en-US" dirty="0" err="1" smtClean="0"/>
              <a:t>aqui</a:t>
            </a:r>
            <a:r>
              <a:rPr lang="en-US" dirty="0" smtClean="0"/>
              <a:t> um </a:t>
            </a:r>
            <a:r>
              <a:rPr lang="en-US" dirty="0" err="1" smtClean="0"/>
              <a:t>ícone</a:t>
            </a:r>
            <a:r>
              <a:rPr lang="en-US" dirty="0" smtClean="0"/>
              <a:t> da </a:t>
            </a:r>
            <a:r>
              <a:rPr lang="en-US" dirty="0" err="1" smtClean="0"/>
              <a:t>biblioteca</a:t>
            </a:r>
            <a:r>
              <a:rPr lang="en-US" dirty="0" smtClean="0"/>
              <a:t> TOTVS, </a:t>
            </a:r>
            <a:r>
              <a:rPr lang="en-US" dirty="0" err="1" smtClean="0"/>
              <a:t>disponível</a:t>
            </a:r>
            <a:r>
              <a:rPr lang="en-US" dirty="0" smtClean="0"/>
              <a:t> no </a:t>
            </a:r>
            <a:r>
              <a:rPr lang="en-US" dirty="0" err="1" smtClean="0"/>
              <a:t>Guia</a:t>
            </a:r>
            <a:r>
              <a:rPr lang="en-US" dirty="0" smtClean="0"/>
              <a:t> de </a:t>
            </a:r>
            <a:r>
              <a:rPr lang="en-US" dirty="0" err="1" smtClean="0"/>
              <a:t>Uso</a:t>
            </a:r>
            <a:r>
              <a:rPr lang="en-US" dirty="0" smtClean="0"/>
              <a:t> do PPT</a:t>
            </a:r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8124825" y="4572000"/>
            <a:ext cx="8124825" cy="738188"/>
          </a:xfrm>
          <a:prstGeom prst="rect">
            <a:avLst/>
          </a:prstGeom>
        </p:spPr>
        <p:txBody>
          <a:bodyPr anchor="t"/>
          <a:lstStyle>
            <a:lvl1pPr algn="l">
              <a:defRPr sz="40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dirty="0" smtClean="0"/>
              <a:t>CLICK TO EDIT CHAPTER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47625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iming>
    <p:tnLst>
      <p:par>
        <p:cTn id="1" dur="indefinite" restart="never" nodeType="tmRoot"/>
      </p:par>
    </p:tnLst>
  </p:timing>
  <p:txStyles>
    <p:titleStyle>
      <a:lvl1pPr algn="ctr" defTabSz="725488" rtl="0" eaLnBrk="0" fontAlgn="base" hangingPunct="0">
        <a:spcBef>
          <a:spcPct val="0"/>
        </a:spcBef>
        <a:spcAft>
          <a:spcPct val="0"/>
        </a:spcAft>
        <a:defRPr sz="7000" kern="1200">
          <a:solidFill>
            <a:schemeClr val="tx1"/>
          </a:solidFill>
          <a:latin typeface="+mj-lt"/>
          <a:ea typeface="ヒラギノ角ゴ Pro W3" pitchFamily="-107" charset="-128"/>
          <a:cs typeface="ヒラギノ角ゴ Pro W3" pitchFamily="-107" charset="-128"/>
        </a:defRPr>
      </a:lvl1pPr>
      <a:lvl2pPr algn="ctr" defTabSz="725488" rtl="0" eaLnBrk="0" fontAlgn="base" hangingPunct="0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Calibri" charset="0"/>
          <a:ea typeface="ヒラギノ角ゴ Pro W3" pitchFamily="-107" charset="-128"/>
          <a:cs typeface="ヒラギノ角ゴ Pro W3" pitchFamily="-107" charset="-128"/>
        </a:defRPr>
      </a:lvl2pPr>
      <a:lvl3pPr algn="ctr" defTabSz="725488" rtl="0" eaLnBrk="0" fontAlgn="base" hangingPunct="0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Calibri" charset="0"/>
          <a:ea typeface="ヒラギノ角ゴ Pro W3" pitchFamily="-107" charset="-128"/>
          <a:cs typeface="ヒラギノ角ゴ Pro W3" pitchFamily="-107" charset="-128"/>
        </a:defRPr>
      </a:lvl3pPr>
      <a:lvl4pPr algn="ctr" defTabSz="725488" rtl="0" eaLnBrk="0" fontAlgn="base" hangingPunct="0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Calibri" charset="0"/>
          <a:ea typeface="ヒラギノ角ゴ Pro W3" pitchFamily="-107" charset="-128"/>
          <a:cs typeface="ヒラギノ角ゴ Pro W3" pitchFamily="-107" charset="-128"/>
        </a:defRPr>
      </a:lvl4pPr>
      <a:lvl5pPr algn="ctr" defTabSz="725488" rtl="0" eaLnBrk="0" fontAlgn="base" hangingPunct="0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Calibri" charset="0"/>
          <a:ea typeface="ヒラギノ角ゴ Pro W3" pitchFamily="-107" charset="-128"/>
          <a:cs typeface="ヒラギノ角ゴ Pro W3" pitchFamily="-107" charset="-128"/>
        </a:defRPr>
      </a:lvl5pPr>
      <a:lvl6pPr marL="457200" algn="ctr" defTabSz="725488" rtl="0" fontAlgn="base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Calibri" charset="0"/>
          <a:ea typeface="ヒラギノ角ゴ Pro W3" pitchFamily="-107" charset="-128"/>
          <a:cs typeface="ヒラギノ角ゴ Pro W3" pitchFamily="-107" charset="-128"/>
        </a:defRPr>
      </a:lvl6pPr>
      <a:lvl7pPr marL="914400" algn="ctr" defTabSz="725488" rtl="0" fontAlgn="base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Calibri" charset="0"/>
          <a:ea typeface="ヒラギノ角ゴ Pro W3" pitchFamily="-107" charset="-128"/>
          <a:cs typeface="ヒラギノ角ゴ Pro W3" pitchFamily="-107" charset="-128"/>
        </a:defRPr>
      </a:lvl7pPr>
      <a:lvl8pPr marL="1371600" algn="ctr" defTabSz="725488" rtl="0" fontAlgn="base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Calibri" charset="0"/>
          <a:ea typeface="ヒラギノ角ゴ Pro W3" pitchFamily="-107" charset="-128"/>
          <a:cs typeface="ヒラギノ角ゴ Pro W3" pitchFamily="-107" charset="-128"/>
        </a:defRPr>
      </a:lvl8pPr>
      <a:lvl9pPr marL="1828800" algn="ctr" defTabSz="725488" rtl="0" fontAlgn="base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Calibri" charset="0"/>
          <a:ea typeface="ヒラギノ角ゴ Pro W3" pitchFamily="-107" charset="-128"/>
          <a:cs typeface="ヒラギノ角ゴ Pro W3" pitchFamily="-107" charset="-128"/>
        </a:defRPr>
      </a:lvl9pPr>
    </p:titleStyle>
    <p:bodyStyle>
      <a:lvl1pPr marL="542925" indent="-542925" algn="l" defTabSz="725488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ヒラギノ角ゴ Pro W3" pitchFamily="-107" charset="-128"/>
          <a:cs typeface="ヒラギノ角ゴ Pro W3" pitchFamily="-107" charset="-128"/>
        </a:defRPr>
      </a:lvl1pPr>
      <a:lvl2pPr marL="1177925" indent="-452438" algn="l" defTabSz="725488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ヒラギノ角ゴ Pro W3" pitchFamily="-107" charset="-128"/>
          <a:cs typeface="ヒラギノ角ゴ Pro W3" charset="0"/>
        </a:defRPr>
      </a:lvl2pPr>
      <a:lvl3pPr marL="1812925" indent="-361950" algn="l" defTabSz="725488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ヒラギノ角ゴ Pro W3" pitchFamily="-107" charset="-128"/>
          <a:cs typeface="ヒラギノ角ゴ Pro W3" charset="0"/>
        </a:defRPr>
      </a:lvl3pPr>
      <a:lvl4pPr marL="2538413" indent="-361950" algn="l" defTabSz="725488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ヒラギノ角ゴ Pro W3" pitchFamily="-107" charset="-128"/>
          <a:cs typeface="ヒラギノ角ゴ Pro W3" charset="0"/>
        </a:defRPr>
      </a:lvl4pPr>
      <a:lvl5pPr marL="3263900" indent="-361950" algn="l" defTabSz="725488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ヒラギノ角ゴ Pro W3" pitchFamily="-107" charset="-128"/>
          <a:cs typeface="ヒラギノ角ゴ Pro W3" charset="0"/>
        </a:defRPr>
      </a:lvl5pPr>
      <a:lvl6pPr marL="3990419" indent="-362765" algn="l" defTabSz="725531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15949" indent="-362765" algn="l" defTabSz="725531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1480" indent="-362765" algn="l" defTabSz="725531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67011" indent="-362765" algn="l" defTabSz="725531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25531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5531" algn="l" defTabSz="725531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1061" algn="l" defTabSz="725531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6592" algn="l" defTabSz="725531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2123" algn="l" defTabSz="725531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27653" algn="l" defTabSz="725531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3184" algn="l" defTabSz="725531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78715" algn="l" defTabSz="725531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04245" algn="l" defTabSz="725531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tdn.totvs.com/display/LLOG/DT_Gera_Lote_GIA_RS" TargetMode="External"/><Relationship Id="rId2" Type="http://schemas.openxmlformats.org/officeDocument/2006/relationships/hyperlink" Target="http://tdn.totvs.com/pages/viewpage.action?pageId=224120214" TargetMode="External"/><Relationship Id="rId1" Type="http://schemas.openxmlformats.org/officeDocument/2006/relationships/slideLayout" Target="../slideLayouts/slideLayout3.xml"/><Relationship Id="rId5" Type="http://schemas.openxmlformats.org/officeDocument/2006/relationships/hyperlink" Target="http://tdn.totvs.com/display/LLOG/DT_DIEF_CE_Regime_Recolh_Outros_EPP" TargetMode="External"/><Relationship Id="rId4" Type="http://schemas.openxmlformats.org/officeDocument/2006/relationships/hyperlink" Target="http://tdn.totvs.com/display/LLOG/ER_PCREQ-9796_GIA_ST_DIFAL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efaz.rs.gov.br/ASP/Download/SAT/Giast/Layout_ArquivoGIA-ST_v3.pdf" TargetMode="External"/><Relationship Id="rId2" Type="http://schemas.openxmlformats.org/officeDocument/2006/relationships/hyperlink" Target="https://www.sefaz.rs.gov.br/DWN/GIASTv3.aspx" TargetMode="Externa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www.sefaz.rs.gov.br/ASP/Download/pdf/RelatorioPublicacao_GIAST310.pdf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Gestão</a:t>
            </a:r>
            <a:r>
              <a:rPr lang="en-US" dirty="0" smtClean="0"/>
              <a:t> Fiscal, </a:t>
            </a:r>
            <a:r>
              <a:rPr lang="en-US" dirty="0" err="1" smtClean="0"/>
              <a:t>Fevereiro</a:t>
            </a:r>
            <a:r>
              <a:rPr lang="en-US" dirty="0" smtClean="0"/>
              <a:t>/2016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3"/>
          </p:nvPr>
        </p:nvSpPr>
        <p:spPr>
          <a:xfrm>
            <a:off x="1143000" y="996633"/>
            <a:ext cx="14260427" cy="2444321"/>
          </a:xfrm>
        </p:spPr>
        <p:txBody>
          <a:bodyPr/>
          <a:lstStyle/>
          <a:p>
            <a:r>
              <a:rPr lang="en-US" dirty="0"/>
              <a:t>GIA ST 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Alteração</a:t>
            </a:r>
            <a:r>
              <a:rPr lang="en-US" dirty="0" smtClean="0"/>
              <a:t> </a:t>
            </a:r>
            <a:r>
              <a:rPr lang="en-US" dirty="0"/>
              <a:t>Layout DIFAL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6478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cone-0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89900" y="2703530"/>
            <a:ext cx="1335069" cy="1335069"/>
          </a:xfrm>
          <a:prstGeom prst="rect">
            <a:avLst/>
          </a:prstGeom>
        </p:spPr>
      </p:pic>
      <p:sp>
        <p:nvSpPr>
          <p:cNvPr id="8" name="TextBox 5"/>
          <p:cNvSpPr txBox="1">
            <a:spLocks noChangeArrowheads="1"/>
          </p:cNvSpPr>
          <p:nvPr/>
        </p:nvSpPr>
        <p:spPr bwMode="auto">
          <a:xfrm>
            <a:off x="8124825" y="4572000"/>
            <a:ext cx="8124825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200" dirty="0" smtClean="0">
                <a:solidFill>
                  <a:schemeClr val="bg1"/>
                </a:solidFill>
                <a:latin typeface="Arial Narrow"/>
                <a:cs typeface="Arial Narrow"/>
              </a:rPr>
              <a:t>IMPLANTAÇÃO</a:t>
            </a:r>
            <a:endParaRPr lang="en-US" sz="4200" dirty="0">
              <a:solidFill>
                <a:schemeClr val="bg1"/>
              </a:solidFill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1154793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2720" y="378639"/>
            <a:ext cx="12935129" cy="558800"/>
          </a:xfrm>
        </p:spPr>
        <p:txBody>
          <a:bodyPr/>
          <a:lstStyle/>
          <a:p>
            <a:r>
              <a:rPr lang="en-US" sz="2800" dirty="0" err="1" smtClean="0"/>
              <a:t>Liberação</a:t>
            </a:r>
            <a:endParaRPr lang="en-US" sz="2800" dirty="0"/>
          </a:p>
        </p:txBody>
      </p:sp>
      <p:sp>
        <p:nvSpPr>
          <p:cNvPr id="4" name="Content Placeholder 3"/>
          <p:cNvSpPr>
            <a:spLocks noGrp="1"/>
          </p:cNvSpPr>
          <p:nvPr>
            <p:ph idx="14"/>
          </p:nvPr>
        </p:nvSpPr>
        <p:spPr>
          <a:xfrm>
            <a:off x="601800" y="2090861"/>
            <a:ext cx="15046049" cy="6108259"/>
          </a:xfrm>
        </p:spPr>
        <p:txBody>
          <a:bodyPr/>
          <a:lstStyle/>
          <a:p>
            <a:r>
              <a:rPr lang="en-US" b="1" dirty="0" smtClean="0"/>
              <a:t>Update:</a:t>
            </a:r>
          </a:p>
          <a:p>
            <a:r>
              <a:rPr lang="en-US" dirty="0" smtClean="0"/>
              <a:t>02-2016 (12.1.10) </a:t>
            </a:r>
          </a:p>
          <a:p>
            <a:r>
              <a:rPr lang="en-US" dirty="0" smtClean="0"/>
              <a:t>Download: 07/04/2016</a:t>
            </a:r>
          </a:p>
          <a:p>
            <a:endParaRPr lang="en-US" dirty="0"/>
          </a:p>
          <a:p>
            <a:r>
              <a:rPr lang="en-US" b="1" dirty="0" err="1" smtClean="0"/>
              <a:t>Documento</a:t>
            </a:r>
            <a:r>
              <a:rPr lang="en-US" b="1" dirty="0" smtClean="0"/>
              <a:t> </a:t>
            </a:r>
            <a:r>
              <a:rPr lang="en-US" b="1" dirty="0" err="1" smtClean="0"/>
              <a:t>Técnico</a:t>
            </a:r>
            <a:r>
              <a:rPr lang="en-US" b="1" dirty="0" smtClean="0"/>
              <a:t>:</a:t>
            </a:r>
          </a:p>
          <a:p>
            <a:r>
              <a:rPr lang="en-US" dirty="0" smtClean="0"/>
              <a:t>PCREQ-7620: </a:t>
            </a:r>
            <a:r>
              <a:rPr lang="en-US" dirty="0" smtClean="0">
                <a:hlinkClick r:id="rId2"/>
              </a:rPr>
              <a:t>http</a:t>
            </a:r>
            <a:r>
              <a:rPr lang="en-US" dirty="0">
                <a:hlinkClick r:id="rId2"/>
              </a:rPr>
              <a:t>://</a:t>
            </a:r>
            <a:r>
              <a:rPr lang="en-US" dirty="0" smtClean="0">
                <a:hlinkClick r:id="rId2"/>
              </a:rPr>
              <a:t>tdn.totvs.com/pages/viewpage.action?pageId=224120214</a:t>
            </a:r>
            <a:endParaRPr lang="en-US" dirty="0" smtClean="0"/>
          </a:p>
          <a:p>
            <a:r>
              <a:rPr lang="en-US" dirty="0" smtClean="0"/>
              <a:t>PCREQ-9794</a:t>
            </a:r>
            <a:r>
              <a:rPr lang="en-US" dirty="0"/>
              <a:t>: </a:t>
            </a:r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tdn.totvs.com/display/LLOG/DT_Gera_Lote_GIA_RS</a:t>
            </a:r>
            <a:endParaRPr lang="en-US" dirty="0" smtClean="0"/>
          </a:p>
          <a:p>
            <a:r>
              <a:rPr lang="en-US" dirty="0" smtClean="0"/>
              <a:t>PCREQ-9796</a:t>
            </a:r>
            <a:r>
              <a:rPr lang="en-US" dirty="0"/>
              <a:t>: </a:t>
            </a:r>
            <a:r>
              <a:rPr lang="en-US" dirty="0">
                <a:hlinkClick r:id="rId4"/>
              </a:rPr>
              <a:t>http://</a:t>
            </a:r>
            <a:r>
              <a:rPr lang="en-US" dirty="0" smtClean="0">
                <a:hlinkClick r:id="rId4"/>
              </a:rPr>
              <a:t>tdn.totvs.com/display/LLOG/ER_PCREQ-9796_GIA_ST_DIFAL</a:t>
            </a:r>
            <a:endParaRPr lang="en-US" dirty="0" smtClean="0"/>
          </a:p>
          <a:p>
            <a:r>
              <a:rPr lang="en-US" dirty="0" smtClean="0"/>
              <a:t>PCREQ-9806</a:t>
            </a:r>
            <a:r>
              <a:rPr lang="en-US" dirty="0"/>
              <a:t>: </a:t>
            </a:r>
            <a:r>
              <a:rPr lang="en-US" dirty="0">
                <a:hlinkClick r:id="rId5"/>
              </a:rPr>
              <a:t>http://</a:t>
            </a:r>
            <a:r>
              <a:rPr lang="en-US" dirty="0" smtClean="0">
                <a:hlinkClick r:id="rId5"/>
              </a:rPr>
              <a:t>tdn.totvs.com/display/LLOG/DT_DIEF_CE_Regime_Recolh_Outros_EPP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7542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10370874" y="2186004"/>
            <a:ext cx="4754136" cy="558800"/>
          </a:xfrm>
          <a:prstGeom prst="rect">
            <a:avLst/>
          </a:prstGeom>
        </p:spPr>
        <p:txBody>
          <a:bodyPr anchor="ctr"/>
          <a:lstStyle>
            <a:lvl1pPr algn="l" defTabSz="725488" rtl="0" eaLnBrk="0" fontAlgn="base" hangingPunct="0">
              <a:spcBef>
                <a:spcPct val="0"/>
              </a:spcBef>
              <a:spcAft>
                <a:spcPct val="0"/>
              </a:spcAft>
              <a:defRPr sz="3200" kern="1200">
                <a:solidFill>
                  <a:srgbClr val="FFFFFF"/>
                </a:solidFill>
                <a:latin typeface="Arial Narrow"/>
                <a:ea typeface="ヒラギノ角ゴ Pro W3" pitchFamily="-107" charset="-128"/>
                <a:cs typeface="Arial Narrow"/>
              </a:defRPr>
            </a:lvl1pPr>
            <a:lvl2pPr algn="ctr" defTabSz="725488" rtl="0" eaLnBrk="0" fontAlgn="base" hangingPunct="0">
              <a:spcBef>
                <a:spcPct val="0"/>
              </a:spcBef>
              <a:spcAft>
                <a:spcPct val="0"/>
              </a:spcAft>
              <a:defRPr sz="7000">
                <a:solidFill>
                  <a:schemeClr val="tx1"/>
                </a:solidFill>
                <a:latin typeface="Calibri" charset="0"/>
                <a:ea typeface="ヒラギノ角ゴ Pro W3" pitchFamily="-107" charset="-128"/>
                <a:cs typeface="ヒラギノ角ゴ Pro W3" pitchFamily="-107" charset="-128"/>
              </a:defRPr>
            </a:lvl2pPr>
            <a:lvl3pPr algn="ctr" defTabSz="725488" rtl="0" eaLnBrk="0" fontAlgn="base" hangingPunct="0">
              <a:spcBef>
                <a:spcPct val="0"/>
              </a:spcBef>
              <a:spcAft>
                <a:spcPct val="0"/>
              </a:spcAft>
              <a:defRPr sz="7000">
                <a:solidFill>
                  <a:schemeClr val="tx1"/>
                </a:solidFill>
                <a:latin typeface="Calibri" charset="0"/>
                <a:ea typeface="ヒラギノ角ゴ Pro W3" pitchFamily="-107" charset="-128"/>
                <a:cs typeface="ヒラギノ角ゴ Pro W3" pitchFamily="-107" charset="-128"/>
              </a:defRPr>
            </a:lvl3pPr>
            <a:lvl4pPr algn="ctr" defTabSz="725488" rtl="0" eaLnBrk="0" fontAlgn="base" hangingPunct="0">
              <a:spcBef>
                <a:spcPct val="0"/>
              </a:spcBef>
              <a:spcAft>
                <a:spcPct val="0"/>
              </a:spcAft>
              <a:defRPr sz="7000">
                <a:solidFill>
                  <a:schemeClr val="tx1"/>
                </a:solidFill>
                <a:latin typeface="Calibri" charset="0"/>
                <a:ea typeface="ヒラギノ角ゴ Pro W3" pitchFamily="-107" charset="-128"/>
                <a:cs typeface="ヒラギノ角ゴ Pro W3" pitchFamily="-107" charset="-128"/>
              </a:defRPr>
            </a:lvl4pPr>
            <a:lvl5pPr algn="ctr" defTabSz="725488" rtl="0" eaLnBrk="0" fontAlgn="base" hangingPunct="0">
              <a:spcBef>
                <a:spcPct val="0"/>
              </a:spcBef>
              <a:spcAft>
                <a:spcPct val="0"/>
              </a:spcAft>
              <a:defRPr sz="7000">
                <a:solidFill>
                  <a:schemeClr val="tx1"/>
                </a:solidFill>
                <a:latin typeface="Calibri" charset="0"/>
                <a:ea typeface="ヒラギノ角ゴ Pro W3" pitchFamily="-107" charset="-128"/>
                <a:cs typeface="ヒラギノ角ゴ Pro W3" pitchFamily="-107" charset="-128"/>
              </a:defRPr>
            </a:lvl5pPr>
            <a:lvl6pPr marL="457200" algn="ctr" defTabSz="725488" rtl="0" fontAlgn="base">
              <a:spcBef>
                <a:spcPct val="0"/>
              </a:spcBef>
              <a:spcAft>
                <a:spcPct val="0"/>
              </a:spcAft>
              <a:defRPr sz="7000">
                <a:solidFill>
                  <a:schemeClr val="tx1"/>
                </a:solidFill>
                <a:latin typeface="Calibri" charset="0"/>
                <a:ea typeface="ヒラギノ角ゴ Pro W3" pitchFamily="-107" charset="-128"/>
                <a:cs typeface="ヒラギノ角ゴ Pro W3" pitchFamily="-107" charset="-128"/>
              </a:defRPr>
            </a:lvl6pPr>
            <a:lvl7pPr marL="914400" algn="ctr" defTabSz="725488" rtl="0" fontAlgn="base">
              <a:spcBef>
                <a:spcPct val="0"/>
              </a:spcBef>
              <a:spcAft>
                <a:spcPct val="0"/>
              </a:spcAft>
              <a:defRPr sz="7000">
                <a:solidFill>
                  <a:schemeClr val="tx1"/>
                </a:solidFill>
                <a:latin typeface="Calibri" charset="0"/>
                <a:ea typeface="ヒラギノ角ゴ Pro W3" pitchFamily="-107" charset="-128"/>
                <a:cs typeface="ヒラギノ角ゴ Pro W3" pitchFamily="-107" charset="-128"/>
              </a:defRPr>
            </a:lvl7pPr>
            <a:lvl8pPr marL="1371600" algn="ctr" defTabSz="725488" rtl="0" fontAlgn="base">
              <a:spcBef>
                <a:spcPct val="0"/>
              </a:spcBef>
              <a:spcAft>
                <a:spcPct val="0"/>
              </a:spcAft>
              <a:defRPr sz="7000">
                <a:solidFill>
                  <a:schemeClr val="tx1"/>
                </a:solidFill>
                <a:latin typeface="Calibri" charset="0"/>
                <a:ea typeface="ヒラギノ角ゴ Pro W3" pitchFamily="-107" charset="-128"/>
                <a:cs typeface="ヒラギノ角ゴ Pro W3" pitchFamily="-107" charset="-128"/>
              </a:defRPr>
            </a:lvl8pPr>
            <a:lvl9pPr marL="1828800" algn="ctr" defTabSz="725488" rtl="0" fontAlgn="base">
              <a:spcBef>
                <a:spcPct val="0"/>
              </a:spcBef>
              <a:spcAft>
                <a:spcPct val="0"/>
              </a:spcAft>
              <a:defRPr sz="7000">
                <a:solidFill>
                  <a:schemeClr val="tx1"/>
                </a:solidFill>
                <a:latin typeface="Calibri" charset="0"/>
                <a:ea typeface="ヒラギノ角ゴ Pro W3" pitchFamily="-107" charset="-128"/>
                <a:cs typeface="ヒラギノ角ゴ Pro W3" pitchFamily="-107" charset="-128"/>
              </a:defRPr>
            </a:lvl9pPr>
          </a:lstStyle>
          <a:p>
            <a:r>
              <a:rPr lang="en-US" dirty="0" smtClean="0"/>
              <a:t>Patricia Moreira Librelato</a:t>
            </a:r>
            <a:endParaRPr lang="en-US" dirty="0"/>
          </a:p>
        </p:txBody>
      </p:sp>
      <p:sp>
        <p:nvSpPr>
          <p:cNvPr id="6" name="Text Placeholder 3"/>
          <p:cNvSpPr>
            <a:spLocks noGrp="1"/>
          </p:cNvSpPr>
          <p:nvPr>
            <p:ph type="body" idx="14"/>
          </p:nvPr>
        </p:nvSpPr>
        <p:spPr>
          <a:xfrm>
            <a:off x="10372725" y="2901871"/>
            <a:ext cx="4754136" cy="853016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6855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cone-0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89900" y="2703530"/>
            <a:ext cx="1335069" cy="1335069"/>
          </a:xfrm>
          <a:prstGeom prst="rect">
            <a:avLst/>
          </a:prstGeom>
        </p:spPr>
      </p:pic>
      <p:sp>
        <p:nvSpPr>
          <p:cNvPr id="8" name="TextBox 5"/>
          <p:cNvSpPr txBox="1">
            <a:spLocks noChangeArrowheads="1"/>
          </p:cNvSpPr>
          <p:nvPr/>
        </p:nvSpPr>
        <p:spPr bwMode="auto">
          <a:xfrm>
            <a:off x="8124825" y="4572000"/>
            <a:ext cx="8124825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200" dirty="0" smtClean="0">
                <a:solidFill>
                  <a:schemeClr val="bg1"/>
                </a:solidFill>
                <a:latin typeface="Arial Narrow"/>
                <a:cs typeface="Arial Narrow"/>
              </a:rPr>
              <a:t>DESCRIÇÃO</a:t>
            </a:r>
            <a:endParaRPr lang="en-US" sz="4200" dirty="0">
              <a:solidFill>
                <a:schemeClr val="bg1"/>
              </a:solidFill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91435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22320" y="378639"/>
            <a:ext cx="12325529" cy="558800"/>
          </a:xfrm>
        </p:spPr>
        <p:txBody>
          <a:bodyPr/>
          <a:lstStyle/>
          <a:p>
            <a:r>
              <a:rPr lang="en-US" sz="2800" dirty="0"/>
              <a:t>GIA </a:t>
            </a:r>
            <a:r>
              <a:rPr lang="en-US" sz="2800" dirty="0" smtClean="0"/>
              <a:t>ST - </a:t>
            </a:r>
            <a:r>
              <a:rPr lang="en-US" sz="2800" dirty="0" err="1" smtClean="0"/>
              <a:t>Alteração</a:t>
            </a:r>
            <a:r>
              <a:rPr lang="en-US" sz="2800" dirty="0" smtClean="0"/>
              <a:t> Layout </a:t>
            </a:r>
            <a:r>
              <a:rPr lang="en-US" sz="2800" dirty="0"/>
              <a:t>DIFAL</a:t>
            </a:r>
            <a:endParaRPr lang="en-US" sz="2800" dirty="0">
              <a:solidFill>
                <a:srgbClr val="FFFFFF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3"/>
          </p:nvPr>
        </p:nvSpPr>
        <p:spPr>
          <a:xfrm>
            <a:off x="601801" y="1175133"/>
            <a:ext cx="3360600" cy="853016"/>
          </a:xfrm>
        </p:spPr>
        <p:txBody>
          <a:bodyPr/>
          <a:lstStyle/>
          <a:p>
            <a:r>
              <a:rPr lang="en-US" dirty="0" smtClean="0"/>
              <a:t>DESCRIÇÃO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4"/>
          </p:nvPr>
        </p:nvSpPr>
        <p:spPr>
          <a:xfrm>
            <a:off x="2026920" y="2319461"/>
            <a:ext cx="13620929" cy="4127059"/>
          </a:xfrm>
        </p:spPr>
        <p:txBody>
          <a:bodyPr/>
          <a:lstStyle/>
          <a:p>
            <a:pPr algn="just"/>
            <a:endParaRPr lang="en-US" dirty="0" smtClean="0"/>
          </a:p>
          <a:p>
            <a:r>
              <a:rPr lang="pt-BR" i="1" dirty="0"/>
              <a:t> </a:t>
            </a:r>
            <a:r>
              <a:rPr lang="pt-BR" dirty="0"/>
              <a:t>A nova versão do Layout contendo as alterações referentes ao DIFAL passa a valer a partir da versão 3.1. O arquivo está disponível no site da SEFAZ-RS e pode ser obtido através do endereço abaixo.</a:t>
            </a:r>
          </a:p>
          <a:p>
            <a:r>
              <a:rPr lang="pt-BR" dirty="0"/>
              <a:t> </a:t>
            </a:r>
          </a:p>
          <a:p>
            <a:r>
              <a:rPr lang="pt-BR" dirty="0"/>
              <a:t>Site da </a:t>
            </a:r>
            <a:r>
              <a:rPr lang="pt-BR" dirty="0" err="1"/>
              <a:t>Sefaz</a:t>
            </a:r>
            <a:r>
              <a:rPr lang="pt-BR" dirty="0"/>
              <a:t> RS: </a:t>
            </a:r>
            <a:r>
              <a:rPr lang="pt-BR" dirty="0">
                <a:hlinkClick r:id="rId2"/>
              </a:rPr>
              <a:t>https://www.sefaz.rs.gov.br/DWN/GIASTv3.aspx</a:t>
            </a:r>
            <a:endParaRPr lang="pt-BR" dirty="0"/>
          </a:p>
          <a:p>
            <a:r>
              <a:rPr lang="pt-BR" dirty="0">
                <a:hlinkClick r:id="rId3"/>
              </a:rPr>
              <a:t>https://www.sefaz.rs.gov.br/ASP/Download/SAT/Giast/Layout_ArquivoGIA-ST_v3.pdf</a:t>
            </a:r>
            <a:endParaRPr lang="pt-BR" dirty="0"/>
          </a:p>
          <a:p>
            <a:r>
              <a:rPr lang="pt-BR" dirty="0">
                <a:hlinkClick r:id="rId4"/>
              </a:rPr>
              <a:t>https://www.sefaz.rs.gov.br/ASP/Download/pdf/RelatorioPublicacao_GIAST310.pdf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03487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22320" y="378639"/>
            <a:ext cx="12325529" cy="558800"/>
          </a:xfrm>
        </p:spPr>
        <p:txBody>
          <a:bodyPr/>
          <a:lstStyle/>
          <a:p>
            <a:r>
              <a:rPr lang="en-US" sz="2800" dirty="0"/>
              <a:t>GIA ST - </a:t>
            </a:r>
            <a:r>
              <a:rPr lang="en-US" sz="2800" dirty="0" err="1"/>
              <a:t>Alteração</a:t>
            </a:r>
            <a:r>
              <a:rPr lang="en-US" sz="2800" dirty="0"/>
              <a:t> Layout DIFAL</a:t>
            </a:r>
            <a:endParaRPr lang="pt-BR" sz="2800" b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3"/>
          </p:nvPr>
        </p:nvSpPr>
        <p:spPr>
          <a:xfrm>
            <a:off x="601801" y="1175133"/>
            <a:ext cx="3360600" cy="853016"/>
          </a:xfrm>
        </p:spPr>
        <p:txBody>
          <a:bodyPr/>
          <a:lstStyle/>
          <a:p>
            <a:r>
              <a:rPr lang="en-US" dirty="0" smtClean="0"/>
              <a:t>DESCRIÇÃO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4"/>
          </p:nvPr>
        </p:nvSpPr>
        <p:spPr>
          <a:xfrm>
            <a:off x="2026920" y="2036210"/>
            <a:ext cx="13620929" cy="5808539"/>
          </a:xfrm>
        </p:spPr>
        <p:txBody>
          <a:bodyPr/>
          <a:lstStyle/>
          <a:p>
            <a:endParaRPr lang="pt-BR" dirty="0"/>
          </a:p>
          <a:p>
            <a:r>
              <a:rPr lang="pt-BR" dirty="0"/>
              <a:t>No Layout 3.1 foram modificado o tamanho de alguns campos e inclusão de campos relacionados a DIFAL no Anexo 0, I e II e a criação do Anexo 4</a:t>
            </a:r>
            <a:r>
              <a:rPr lang="pt-BR" dirty="0" smtClean="0"/>
              <a:t>.</a:t>
            </a:r>
          </a:p>
          <a:p>
            <a:endParaRPr lang="pt-BR" dirty="0" smtClean="0"/>
          </a:p>
          <a:p>
            <a:endParaRPr lang="pt-BR" dirty="0"/>
          </a:p>
          <a:p>
            <a:endParaRPr lang="en-US" dirty="0"/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6594794"/>
              </p:ext>
            </p:extLst>
          </p:nvPr>
        </p:nvGraphicFramePr>
        <p:xfrm>
          <a:off x="2174435" y="4393724"/>
          <a:ext cx="10830561" cy="4275842"/>
        </p:xfrm>
        <a:graphic>
          <a:graphicData uri="http://schemas.openxmlformats.org/drawingml/2006/table">
            <a:tbl>
              <a:tblPr/>
              <a:tblGrid>
                <a:gridCol w="3610187"/>
                <a:gridCol w="3610187"/>
                <a:gridCol w="3610187"/>
              </a:tblGrid>
              <a:tr h="507310">
                <a:tc>
                  <a:txBody>
                    <a:bodyPr/>
                    <a:lstStyle/>
                    <a:p>
                      <a:pPr algn="l" fontAlgn="t"/>
                      <a:r>
                        <a:rPr lang="pt-BR" sz="2400" b="1" dirty="0">
                          <a:solidFill>
                            <a:srgbClr val="333333"/>
                          </a:solidFill>
                          <a:effectLst/>
                          <a:latin typeface="Arial Narrow" panose="020B0606020202030204" pitchFamily="34" charset="0"/>
                        </a:rPr>
                        <a:t>Campo</a:t>
                      </a:r>
                    </a:p>
                  </a:txBody>
                  <a:tcPr marL="95250" marR="142875" marT="66675" marB="66675">
                    <a:lnL w="9525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2400" b="1" dirty="0">
                          <a:solidFill>
                            <a:srgbClr val="333333"/>
                          </a:solidFill>
                          <a:effectLst/>
                          <a:latin typeface="Arial Narrow" panose="020B0606020202030204" pitchFamily="34" charset="0"/>
                        </a:rPr>
                        <a:t>Tam. Antigo</a:t>
                      </a:r>
                    </a:p>
                  </a:txBody>
                  <a:tcPr marL="95250" marR="142875" marT="66675" marB="66675">
                    <a:lnL w="9525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2400" b="1">
                          <a:solidFill>
                            <a:srgbClr val="333333"/>
                          </a:solidFill>
                          <a:effectLst/>
                          <a:latin typeface="Arial Narrow" panose="020B0606020202030204" pitchFamily="34" charset="0"/>
                        </a:rPr>
                        <a:t>Novo Tamanho</a:t>
                      </a:r>
                    </a:p>
                  </a:txBody>
                  <a:tcPr marL="95250" marR="142875" marT="66675" marB="66675">
                    <a:lnL w="9525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</a:tr>
              <a:tr h="570126">
                <a:tc>
                  <a:txBody>
                    <a:bodyPr/>
                    <a:lstStyle/>
                    <a:p>
                      <a:pPr algn="l" fontAlgn="t"/>
                      <a:r>
                        <a:rPr lang="pt-BR" sz="24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Telefone Número</a:t>
                      </a:r>
                    </a:p>
                  </a:txBody>
                  <a:tcPr marL="95250" marR="95250" marT="66675" marB="66675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24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08</a:t>
                      </a:r>
                    </a:p>
                  </a:txBody>
                  <a:tcPr marL="95250" marR="95250" marT="66675" marB="66675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24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09</a:t>
                      </a:r>
                    </a:p>
                  </a:txBody>
                  <a:tcPr marL="95250" marR="95250" marT="66675" marB="66675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</a:tr>
              <a:tr h="507310">
                <a:tc>
                  <a:txBody>
                    <a:bodyPr/>
                    <a:lstStyle/>
                    <a:p>
                      <a:pPr algn="l" fontAlgn="t"/>
                      <a:r>
                        <a:rPr lang="pt-BR" sz="24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Fax Número</a:t>
                      </a:r>
                    </a:p>
                  </a:txBody>
                  <a:tcPr marL="95250" marR="95250" marT="66675" marB="66675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24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08</a:t>
                      </a:r>
                    </a:p>
                  </a:txBody>
                  <a:tcPr marL="95250" marR="95250" marT="66675" marB="66675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24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09</a:t>
                      </a:r>
                    </a:p>
                  </a:txBody>
                  <a:tcPr marL="95250" marR="95250" marT="66675" marB="66675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897032">
                <a:tc>
                  <a:txBody>
                    <a:bodyPr/>
                    <a:lstStyle/>
                    <a:p>
                      <a:pPr algn="l" fontAlgn="t"/>
                      <a:r>
                        <a:rPr lang="pt-BR" sz="24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Quantidade de Total de Linhas do Anexo I</a:t>
                      </a:r>
                    </a:p>
                  </a:txBody>
                  <a:tcPr marL="95250" marR="95250" marT="66675" marB="66675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24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04</a:t>
                      </a:r>
                    </a:p>
                  </a:txBody>
                  <a:tcPr marL="95250" marR="95250" marT="66675" marB="66675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24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06</a:t>
                      </a:r>
                    </a:p>
                  </a:txBody>
                  <a:tcPr marL="95250" marR="95250" marT="66675" marB="66675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</a:tr>
              <a:tr h="897032">
                <a:tc>
                  <a:txBody>
                    <a:bodyPr/>
                    <a:lstStyle/>
                    <a:p>
                      <a:pPr algn="l" fontAlgn="t"/>
                      <a:r>
                        <a:rPr lang="pt-BR" sz="24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Quantidade de Total de Linhas do Anexo II</a:t>
                      </a:r>
                    </a:p>
                  </a:txBody>
                  <a:tcPr marL="95250" marR="95250" marT="66675" marB="66675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24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04</a:t>
                      </a:r>
                    </a:p>
                  </a:txBody>
                  <a:tcPr marL="95250" marR="95250" marT="66675" marB="66675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24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06</a:t>
                      </a:r>
                    </a:p>
                  </a:txBody>
                  <a:tcPr marL="95250" marR="95250" marT="66675" marB="66675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897032">
                <a:tc>
                  <a:txBody>
                    <a:bodyPr/>
                    <a:lstStyle/>
                    <a:p>
                      <a:pPr algn="l" fontAlgn="t"/>
                      <a:r>
                        <a:rPr lang="pt-BR" sz="24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Quantidade de Total de Linhas do Anexo III</a:t>
                      </a:r>
                    </a:p>
                  </a:txBody>
                  <a:tcPr marL="95250" marR="95250" marT="66675" marB="66675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24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04</a:t>
                      </a:r>
                    </a:p>
                  </a:txBody>
                  <a:tcPr marL="95250" marR="95250" marT="66675" marB="66675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24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06</a:t>
                      </a:r>
                    </a:p>
                  </a:txBody>
                  <a:tcPr marL="95250" marR="95250" marT="66675" marB="66675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2087880" y="3641328"/>
            <a:ext cx="1238339" cy="73866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24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 Narrow" panose="020B0606020202030204" pitchFamily="34" charset="0"/>
              </a:rPr>
              <a:t>Anexo 0</a:t>
            </a:r>
            <a:endParaRPr kumimoji="0" lang="pt-BR" altLang="pt-B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anose="020B0606020202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8759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22320" y="378639"/>
            <a:ext cx="12325529" cy="558800"/>
          </a:xfrm>
        </p:spPr>
        <p:txBody>
          <a:bodyPr/>
          <a:lstStyle/>
          <a:p>
            <a:r>
              <a:rPr lang="en-US" sz="2800" dirty="0"/>
              <a:t>GIA ST - </a:t>
            </a:r>
            <a:r>
              <a:rPr lang="en-US" sz="2800" dirty="0" err="1"/>
              <a:t>Alteração</a:t>
            </a:r>
            <a:r>
              <a:rPr lang="en-US" sz="2800" dirty="0"/>
              <a:t> Layout DIFAL</a:t>
            </a:r>
            <a:endParaRPr lang="pt-BR" sz="2800" b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3"/>
          </p:nvPr>
        </p:nvSpPr>
        <p:spPr>
          <a:xfrm>
            <a:off x="601801" y="1175133"/>
            <a:ext cx="3360600" cy="853016"/>
          </a:xfrm>
        </p:spPr>
        <p:txBody>
          <a:bodyPr/>
          <a:lstStyle/>
          <a:p>
            <a:r>
              <a:rPr lang="en-US" dirty="0" smtClean="0"/>
              <a:t>DESCRIÇÃO</a:t>
            </a:r>
            <a:endParaRPr lang="en-US" dirty="0"/>
          </a:p>
        </p:txBody>
      </p:sp>
      <p:graphicFrame>
        <p:nvGraphicFramePr>
          <p:cNvPr id="7" name="Espaço Reservado para Conteúdo 6"/>
          <p:cNvGraphicFramePr>
            <a:graphicFrameLocks noGrp="1"/>
          </p:cNvGraphicFramePr>
          <p:nvPr>
            <p:ph idx="14"/>
            <p:extLst>
              <p:ext uri="{D42A27DB-BD31-4B8C-83A1-F6EECF244321}">
                <p14:modId xmlns:p14="http://schemas.microsoft.com/office/powerpoint/2010/main" val="3276189520"/>
              </p:ext>
            </p:extLst>
          </p:nvPr>
        </p:nvGraphicFramePr>
        <p:xfrm>
          <a:off x="2282099" y="2762840"/>
          <a:ext cx="13049340" cy="5166879"/>
        </p:xfrm>
        <a:graphic>
          <a:graphicData uri="http://schemas.openxmlformats.org/drawingml/2006/table">
            <a:tbl>
              <a:tblPr/>
              <a:tblGrid>
                <a:gridCol w="4560661"/>
                <a:gridCol w="716280"/>
                <a:gridCol w="594360"/>
                <a:gridCol w="7178039"/>
              </a:tblGrid>
              <a:tr h="151752">
                <a:tc>
                  <a:txBody>
                    <a:bodyPr/>
                    <a:lstStyle/>
                    <a:p>
                      <a:pPr algn="l" fontAlgn="t"/>
                      <a:r>
                        <a:rPr lang="pt-BR" sz="1800" b="1" dirty="0">
                          <a:solidFill>
                            <a:srgbClr val="333333"/>
                          </a:solidFill>
                          <a:effectLst/>
                          <a:latin typeface="Arial Narrow" panose="020B0606020202030204" pitchFamily="34" charset="0"/>
                        </a:rPr>
                        <a:t>Descrição</a:t>
                      </a:r>
                    </a:p>
                  </a:txBody>
                  <a:tcPr marL="29166" marR="43749" marT="20416" marB="20416">
                    <a:lnL w="9525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800" b="1">
                          <a:solidFill>
                            <a:srgbClr val="333333"/>
                          </a:solidFill>
                          <a:effectLst/>
                          <a:latin typeface="Arial Narrow" panose="020B0606020202030204" pitchFamily="34" charset="0"/>
                        </a:rPr>
                        <a:t>Tam</a:t>
                      </a:r>
                    </a:p>
                  </a:txBody>
                  <a:tcPr marL="29166" marR="43749" marT="20416" marB="20416">
                    <a:lnL w="9525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800" b="1" dirty="0">
                          <a:solidFill>
                            <a:srgbClr val="333333"/>
                          </a:solidFill>
                          <a:effectLst/>
                          <a:latin typeface="Arial Narrow" panose="020B0606020202030204" pitchFamily="34" charset="0"/>
                        </a:rPr>
                        <a:t>Tipo</a:t>
                      </a:r>
                    </a:p>
                  </a:txBody>
                  <a:tcPr marL="29166" marR="43749" marT="20416" marB="20416">
                    <a:lnL w="9525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800" b="1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Conteúdo</a:t>
                      </a:r>
                      <a:endParaRPr lang="pt-BR" sz="1800" b="1">
                        <a:solidFill>
                          <a:srgbClr val="333333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29166" marR="43749" marT="20416" marB="20416">
                    <a:lnL w="9525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</a:tr>
              <a:tr h="496327">
                <a:tc>
                  <a:txBody>
                    <a:bodyPr/>
                    <a:lstStyle/>
                    <a:p>
                      <a:pPr algn="l" fontAlgn="t"/>
                      <a:r>
                        <a:rPr lang="pt-BR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EC N° 87/15 com Movimento (Sim/Não)</a:t>
                      </a:r>
                    </a:p>
                  </a:txBody>
                  <a:tcPr marL="29166" marR="29166" marT="20416" marB="20416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01</a:t>
                      </a:r>
                    </a:p>
                  </a:txBody>
                  <a:tcPr marL="29166" marR="29166" marT="20416" marB="20416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S/N</a:t>
                      </a:r>
                    </a:p>
                  </a:txBody>
                  <a:tcPr marL="29166" marR="29166" marT="20416" marB="20416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Se tiver movimentação da DIFAL deve apresentar "S", senão "N".</a:t>
                      </a:r>
                    </a:p>
                  </a:txBody>
                  <a:tcPr marL="29166" marR="29166" marT="20416" marB="20416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</a:tr>
              <a:tr h="380949">
                <a:tc>
                  <a:txBody>
                    <a:bodyPr/>
                    <a:lstStyle/>
                    <a:p>
                      <a:pPr algn="l" fontAlgn="t"/>
                      <a:r>
                        <a:rPr lang="pt-BR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Valor do ICMS-ST FCP Referente ao 1º Vencimento</a:t>
                      </a:r>
                    </a:p>
                  </a:txBody>
                  <a:tcPr marL="29166" marR="29166" marT="20416" marB="20416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15</a:t>
                      </a:r>
                    </a:p>
                  </a:txBody>
                  <a:tcPr marL="29166" marR="29166" marT="20416" marB="20416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N</a:t>
                      </a:r>
                    </a:p>
                  </a:txBody>
                  <a:tcPr marL="29166" marR="29166" marT="20416" marB="20416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Valor do FECP conforme a calculado na apuração.</a:t>
                      </a:r>
                    </a:p>
                  </a:txBody>
                  <a:tcPr marL="29166" marR="29166" marT="20416" marB="20416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0949">
                <a:tc>
                  <a:txBody>
                    <a:bodyPr/>
                    <a:lstStyle/>
                    <a:p>
                      <a:pPr algn="l" fontAlgn="t"/>
                      <a:r>
                        <a:rPr lang="pt-BR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Valor do ICMS-ST FCP Referente ao 2º Vencimento</a:t>
                      </a:r>
                    </a:p>
                  </a:txBody>
                  <a:tcPr marL="29166" marR="29166" marT="20416" marB="20416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15</a:t>
                      </a:r>
                    </a:p>
                  </a:txBody>
                  <a:tcPr marL="29166" marR="29166" marT="20416" marB="20416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N</a:t>
                      </a:r>
                    </a:p>
                  </a:txBody>
                  <a:tcPr marL="29166" marR="29166" marT="20416" marB="20416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Zeros</a:t>
                      </a:r>
                    </a:p>
                  </a:txBody>
                  <a:tcPr marL="29166" marR="29166" marT="20416" marB="20416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</a:tr>
              <a:tr h="380949">
                <a:tc>
                  <a:txBody>
                    <a:bodyPr/>
                    <a:lstStyle/>
                    <a:p>
                      <a:pPr algn="l" fontAlgn="t"/>
                      <a:r>
                        <a:rPr lang="pt-BR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Valor do ICMS-ST FCP Referente ao 3º Vencimento</a:t>
                      </a:r>
                    </a:p>
                  </a:txBody>
                  <a:tcPr marL="29166" marR="29166" marT="20416" marB="20416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15</a:t>
                      </a:r>
                    </a:p>
                  </a:txBody>
                  <a:tcPr marL="29166" marR="29166" marT="20416" marB="20416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N</a:t>
                      </a:r>
                    </a:p>
                  </a:txBody>
                  <a:tcPr marL="29166" marR="29166" marT="20416" marB="20416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Zeros</a:t>
                      </a:r>
                    </a:p>
                  </a:txBody>
                  <a:tcPr marL="29166" marR="29166" marT="20416" marB="20416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0949">
                <a:tc>
                  <a:txBody>
                    <a:bodyPr/>
                    <a:lstStyle/>
                    <a:p>
                      <a:pPr algn="l" fontAlgn="t"/>
                      <a:r>
                        <a:rPr lang="pt-BR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Valor do ICMS-ST FCP Referente ao 4º Vencimento</a:t>
                      </a:r>
                    </a:p>
                  </a:txBody>
                  <a:tcPr marL="29166" marR="29166" marT="20416" marB="20416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15</a:t>
                      </a:r>
                    </a:p>
                  </a:txBody>
                  <a:tcPr marL="29166" marR="29166" marT="20416" marB="20416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N</a:t>
                      </a:r>
                    </a:p>
                  </a:txBody>
                  <a:tcPr marL="29166" marR="29166" marT="20416" marB="20416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Zeros</a:t>
                      </a:r>
                    </a:p>
                  </a:txBody>
                  <a:tcPr marL="29166" marR="29166" marT="20416" marB="20416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</a:tr>
              <a:tr h="380949">
                <a:tc>
                  <a:txBody>
                    <a:bodyPr/>
                    <a:lstStyle/>
                    <a:p>
                      <a:pPr algn="l" fontAlgn="t"/>
                      <a:r>
                        <a:rPr lang="pt-BR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Valor do ICMS-ST FCP Referente ao 5º Vencimento</a:t>
                      </a:r>
                    </a:p>
                  </a:txBody>
                  <a:tcPr marL="29166" marR="29166" marT="20416" marB="20416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15</a:t>
                      </a:r>
                    </a:p>
                  </a:txBody>
                  <a:tcPr marL="29166" marR="29166" marT="20416" marB="20416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N</a:t>
                      </a:r>
                    </a:p>
                  </a:txBody>
                  <a:tcPr marL="29166" marR="29166" marT="20416" marB="20416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Zeros</a:t>
                      </a:r>
                    </a:p>
                  </a:txBody>
                  <a:tcPr marL="29166" marR="29166" marT="20416" marB="20416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0949">
                <a:tc>
                  <a:txBody>
                    <a:bodyPr/>
                    <a:lstStyle/>
                    <a:p>
                      <a:pPr algn="l" fontAlgn="t"/>
                      <a:r>
                        <a:rPr lang="pt-BR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Valor do ICMS-ST FCP Referente ao 6º Vencimento</a:t>
                      </a:r>
                    </a:p>
                  </a:txBody>
                  <a:tcPr marL="29166" marR="29166" marT="20416" marB="20416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15</a:t>
                      </a:r>
                    </a:p>
                  </a:txBody>
                  <a:tcPr marL="29166" marR="29166" marT="20416" marB="20416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N</a:t>
                      </a:r>
                    </a:p>
                  </a:txBody>
                  <a:tcPr marL="29166" marR="29166" marT="20416" marB="20416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Zeros</a:t>
                      </a:r>
                    </a:p>
                  </a:txBody>
                  <a:tcPr marL="29166" marR="29166" marT="20416" marB="20416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</a:tr>
              <a:tr h="380949">
                <a:tc>
                  <a:txBody>
                    <a:bodyPr/>
                    <a:lstStyle/>
                    <a:p>
                      <a:pPr algn="l" fontAlgn="t"/>
                      <a:r>
                        <a:rPr lang="pt-BR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Valor do ICMS Devido à UF de Destino</a:t>
                      </a:r>
                    </a:p>
                  </a:txBody>
                  <a:tcPr marL="29166" marR="29166" marT="20416" marB="20416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15</a:t>
                      </a:r>
                    </a:p>
                  </a:txBody>
                  <a:tcPr marL="29166" marR="29166" marT="20416" marB="20416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N</a:t>
                      </a:r>
                    </a:p>
                  </a:txBody>
                  <a:tcPr marL="29166" marR="29166" marT="20416" marB="20416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Valor do ICMS devido à UF Destino conforme a calculado na apuração.</a:t>
                      </a:r>
                    </a:p>
                  </a:txBody>
                  <a:tcPr marL="29166" marR="29166" marT="20416" marB="20416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0949">
                <a:tc>
                  <a:txBody>
                    <a:bodyPr/>
                    <a:lstStyle/>
                    <a:p>
                      <a:pPr algn="l" fontAlgn="t"/>
                      <a:r>
                        <a:rPr lang="pt-BR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Devoluções ou Anulações</a:t>
                      </a:r>
                    </a:p>
                  </a:txBody>
                  <a:tcPr marL="29166" marR="29166" marT="20416" marB="20416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15</a:t>
                      </a:r>
                    </a:p>
                  </a:txBody>
                  <a:tcPr marL="29166" marR="29166" marT="20416" marB="20416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N</a:t>
                      </a:r>
                    </a:p>
                  </a:txBody>
                  <a:tcPr marL="29166" marR="29166" marT="20416" marB="20416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Valores de estornos conforme calculado na apuração.</a:t>
                      </a:r>
                    </a:p>
                  </a:txBody>
                  <a:tcPr marL="29166" marR="29166" marT="20416" marB="20416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</a:tr>
              <a:tr h="265570">
                <a:tc>
                  <a:txBody>
                    <a:bodyPr/>
                    <a:lstStyle/>
                    <a:p>
                      <a:pPr algn="l" fontAlgn="t"/>
                      <a:r>
                        <a:rPr lang="pt-BR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Pagamentos Antecipados</a:t>
                      </a:r>
                    </a:p>
                  </a:txBody>
                  <a:tcPr marL="29166" marR="29166" marT="20416" marB="20416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15</a:t>
                      </a:r>
                    </a:p>
                  </a:txBody>
                  <a:tcPr marL="29166" marR="29166" marT="20416" marB="20416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N</a:t>
                      </a:r>
                    </a:p>
                  </a:txBody>
                  <a:tcPr marL="29166" marR="29166" marT="20416" marB="20416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Informado em tela conforme protótipo 1</a:t>
                      </a:r>
                    </a:p>
                  </a:txBody>
                  <a:tcPr marL="29166" marR="29166" marT="20416" marB="20416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11707">
                <a:tc>
                  <a:txBody>
                    <a:bodyPr/>
                    <a:lstStyle/>
                    <a:p>
                      <a:pPr algn="l" fontAlgn="t"/>
                      <a:r>
                        <a:rPr lang="pt-BR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Total do ICMS Devido à UF de Destino</a:t>
                      </a:r>
                    </a:p>
                  </a:txBody>
                  <a:tcPr marL="29166" marR="29166" marT="20416" marB="20416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15</a:t>
                      </a:r>
                    </a:p>
                  </a:txBody>
                  <a:tcPr marL="29166" marR="29166" marT="20416" marB="20416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N</a:t>
                      </a:r>
                    </a:p>
                  </a:txBody>
                  <a:tcPr marL="29166" marR="29166" marT="20416" marB="20416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Valor do ICMS Devido à UF de Destino - Devoluções ou Anulações -Pagamentos Antecipados</a:t>
                      </a:r>
                    </a:p>
                  </a:txBody>
                  <a:tcPr marL="29166" marR="29166" marT="20416" marB="20416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</a:tr>
              <a:tr h="380949">
                <a:tc>
                  <a:txBody>
                    <a:bodyPr/>
                    <a:lstStyle/>
                    <a:p>
                      <a:pPr algn="l" fontAlgn="t"/>
                      <a:r>
                        <a:rPr lang="pt-BR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Total ICMS FCP</a:t>
                      </a:r>
                    </a:p>
                  </a:txBody>
                  <a:tcPr marL="29166" marR="29166" marT="20416" marB="20416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15</a:t>
                      </a:r>
                    </a:p>
                  </a:txBody>
                  <a:tcPr marL="29166" marR="29166" marT="20416" marB="20416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N</a:t>
                      </a:r>
                    </a:p>
                  </a:txBody>
                  <a:tcPr marL="29166" marR="29166" marT="20416" marB="20416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Valor do ICMS-ST FCP Referente ao 1º Vencimento</a:t>
                      </a:r>
                    </a:p>
                  </a:txBody>
                  <a:tcPr marL="29166" marR="29166" marT="20416" marB="20416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2087880" y="2001954"/>
            <a:ext cx="3550920" cy="73866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24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 Narrow" panose="020B0606020202030204" pitchFamily="34" charset="0"/>
              </a:rPr>
              <a:t>Anexo 0 – Novos Campos</a:t>
            </a:r>
            <a:endParaRPr kumimoji="0" lang="pt-BR" altLang="pt-B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anose="020B0606020202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1253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22320" y="378639"/>
            <a:ext cx="12325529" cy="558800"/>
          </a:xfrm>
        </p:spPr>
        <p:txBody>
          <a:bodyPr/>
          <a:lstStyle/>
          <a:p>
            <a:r>
              <a:rPr lang="en-US" sz="2800" dirty="0"/>
              <a:t>GIA ST - </a:t>
            </a:r>
            <a:r>
              <a:rPr lang="en-US" sz="2800" dirty="0" err="1"/>
              <a:t>Alteração</a:t>
            </a:r>
            <a:r>
              <a:rPr lang="en-US" sz="2800" dirty="0"/>
              <a:t> Layout DIFAL</a:t>
            </a:r>
            <a:endParaRPr lang="pt-BR" sz="2800" b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3"/>
          </p:nvPr>
        </p:nvSpPr>
        <p:spPr>
          <a:xfrm>
            <a:off x="601801" y="1175133"/>
            <a:ext cx="3360600" cy="853016"/>
          </a:xfrm>
        </p:spPr>
        <p:txBody>
          <a:bodyPr/>
          <a:lstStyle/>
          <a:p>
            <a:r>
              <a:rPr lang="en-US" dirty="0" smtClean="0"/>
              <a:t>DESCRIÇÃO</a:t>
            </a:r>
            <a:endParaRPr lang="en-US" dirty="0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2087880" y="2001954"/>
            <a:ext cx="3550920" cy="73866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24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 Narrow" panose="020B0606020202030204" pitchFamily="34" charset="0"/>
              </a:rPr>
              <a:t>Anexo I e II</a:t>
            </a:r>
            <a:endParaRPr kumimoji="0" lang="pt-BR" altLang="pt-B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anose="020B0606020202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5" name="Espaço Reservado para Conteúdo 4"/>
          <p:cNvGraphicFramePr>
            <a:graphicFrameLocks noGrp="1"/>
          </p:cNvGraphicFramePr>
          <p:nvPr>
            <p:ph idx="14"/>
            <p:extLst>
              <p:ext uri="{D42A27DB-BD31-4B8C-83A1-F6EECF244321}">
                <p14:modId xmlns:p14="http://schemas.microsoft.com/office/powerpoint/2010/main" val="2683555304"/>
              </p:ext>
            </p:extLst>
          </p:nvPr>
        </p:nvGraphicFramePr>
        <p:xfrm>
          <a:off x="2087880" y="2531511"/>
          <a:ext cx="10518774" cy="870736"/>
        </p:xfrm>
        <a:graphic>
          <a:graphicData uri="http://schemas.openxmlformats.org/drawingml/2006/table">
            <a:tbl>
              <a:tblPr/>
              <a:tblGrid>
                <a:gridCol w="3506258"/>
                <a:gridCol w="3506258"/>
                <a:gridCol w="3506258"/>
              </a:tblGrid>
              <a:tr h="431808">
                <a:tc>
                  <a:txBody>
                    <a:bodyPr/>
                    <a:lstStyle/>
                    <a:p>
                      <a:pPr algn="l" fontAlgn="t"/>
                      <a:r>
                        <a:rPr lang="pt-BR" sz="2200" b="1">
                          <a:solidFill>
                            <a:srgbClr val="333333"/>
                          </a:solidFill>
                          <a:effectLst/>
                          <a:latin typeface="Arial Narrow" panose="020B0606020202030204" pitchFamily="34" charset="0"/>
                        </a:rPr>
                        <a:t>Campo</a:t>
                      </a:r>
                    </a:p>
                  </a:txBody>
                  <a:tcPr marL="71491" marR="107237" marT="50044" marB="50044">
                    <a:lnL w="9525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2200" b="1">
                          <a:solidFill>
                            <a:srgbClr val="333333"/>
                          </a:solidFill>
                          <a:effectLst/>
                          <a:latin typeface="Arial Narrow" panose="020B0606020202030204" pitchFamily="34" charset="0"/>
                        </a:rPr>
                        <a:t>Tam. Antigo</a:t>
                      </a:r>
                    </a:p>
                  </a:txBody>
                  <a:tcPr marL="71491" marR="107237" marT="50044" marB="50044">
                    <a:lnL w="9525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2200" b="1">
                          <a:solidFill>
                            <a:srgbClr val="333333"/>
                          </a:solidFill>
                          <a:effectLst/>
                          <a:latin typeface="Arial Narrow" panose="020B0606020202030204" pitchFamily="34" charset="0"/>
                        </a:rPr>
                        <a:t>Novo Tamanho</a:t>
                      </a:r>
                    </a:p>
                  </a:txBody>
                  <a:tcPr marL="71491" marR="107237" marT="50044" marB="50044">
                    <a:lnL w="9525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</a:tr>
              <a:tr h="431808">
                <a:tc>
                  <a:txBody>
                    <a:bodyPr/>
                    <a:lstStyle/>
                    <a:p>
                      <a:pPr algn="l" fontAlgn="t"/>
                      <a:r>
                        <a:rPr lang="pt-BR" sz="22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Número da Nota Fiscal</a:t>
                      </a:r>
                    </a:p>
                  </a:txBody>
                  <a:tcPr marL="71491" marR="71491" marT="50044" marB="50044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22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08</a:t>
                      </a:r>
                    </a:p>
                  </a:txBody>
                  <a:tcPr marL="71491" marR="71491" marT="50044" marB="50044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2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13</a:t>
                      </a:r>
                    </a:p>
                  </a:txBody>
                  <a:tcPr marL="71491" marR="71491" marT="50044" marB="50044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</a:tr>
            </a:tbl>
          </a:graphicData>
        </a:graphic>
      </p:graphicFrame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2087880" y="3805133"/>
            <a:ext cx="3550920" cy="73866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24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 Narrow" panose="020B0606020202030204" pitchFamily="34" charset="0"/>
              </a:rPr>
              <a:t>Anexo EC 87/15</a:t>
            </a:r>
            <a:endParaRPr kumimoji="0" lang="pt-BR" altLang="pt-B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anose="020B0606020202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2301645"/>
              </p:ext>
            </p:extLst>
          </p:nvPr>
        </p:nvGraphicFramePr>
        <p:xfrm>
          <a:off x="2087879" y="4442848"/>
          <a:ext cx="13304520" cy="4052224"/>
        </p:xfrm>
        <a:graphic>
          <a:graphicData uri="http://schemas.openxmlformats.org/drawingml/2006/table">
            <a:tbl>
              <a:tblPr/>
              <a:tblGrid>
                <a:gridCol w="6873241"/>
                <a:gridCol w="579120"/>
                <a:gridCol w="533400"/>
                <a:gridCol w="5318759"/>
              </a:tblGrid>
              <a:tr h="207879">
                <a:tc>
                  <a:txBody>
                    <a:bodyPr/>
                    <a:lstStyle/>
                    <a:p>
                      <a:pPr algn="l" fontAlgn="t"/>
                      <a:r>
                        <a:rPr lang="pt-BR" sz="1600" b="1" dirty="0">
                          <a:solidFill>
                            <a:srgbClr val="333333"/>
                          </a:solidFill>
                          <a:effectLst/>
                          <a:latin typeface="Arial Narrow" panose="020B0606020202030204" pitchFamily="34" charset="0"/>
                        </a:rPr>
                        <a:t>Descrição</a:t>
                      </a:r>
                    </a:p>
                  </a:txBody>
                  <a:tcPr marL="52519" marR="78779" marT="36763" marB="36763">
                    <a:lnL w="9525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600" b="1">
                          <a:solidFill>
                            <a:srgbClr val="333333"/>
                          </a:solidFill>
                          <a:effectLst/>
                          <a:latin typeface="Arial Narrow" panose="020B0606020202030204" pitchFamily="34" charset="0"/>
                        </a:rPr>
                        <a:t>Tam</a:t>
                      </a:r>
                    </a:p>
                  </a:txBody>
                  <a:tcPr marL="52519" marR="78779" marT="36763" marB="36763">
                    <a:lnL w="9525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600" b="1">
                          <a:solidFill>
                            <a:srgbClr val="333333"/>
                          </a:solidFill>
                          <a:effectLst/>
                          <a:latin typeface="Arial Narrow" panose="020B0606020202030204" pitchFamily="34" charset="0"/>
                        </a:rPr>
                        <a:t>Tipo</a:t>
                      </a:r>
                    </a:p>
                  </a:txBody>
                  <a:tcPr marL="52519" marR="78779" marT="36763" marB="36763">
                    <a:lnL w="9525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600" b="1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Conteúdo</a:t>
                      </a:r>
                      <a:endParaRPr lang="pt-BR" sz="1600" b="1">
                        <a:solidFill>
                          <a:srgbClr val="333333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2519" marR="78779" marT="36763" marB="36763">
                    <a:lnL w="9525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</a:tr>
              <a:tr h="207879">
                <a:tc>
                  <a:txBody>
                    <a:bodyPr/>
                    <a:lstStyle/>
                    <a:p>
                      <a:pPr algn="l" fontAlgn="t"/>
                      <a:r>
                        <a:rPr lang="pt-BR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ID Registro</a:t>
                      </a:r>
                    </a:p>
                  </a:txBody>
                  <a:tcPr marL="52519" marR="52519" marT="36763" marB="36763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02</a:t>
                      </a:r>
                    </a:p>
                  </a:txBody>
                  <a:tcPr marL="52519" marR="52519" marT="36763" marB="36763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A</a:t>
                      </a:r>
                    </a:p>
                  </a:txBody>
                  <a:tcPr marL="52519" marR="52519" marT="36763" marB="36763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A4</a:t>
                      </a:r>
                    </a:p>
                  </a:txBody>
                  <a:tcPr marL="52519" marR="52519" marT="36763" marB="36763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</a:tr>
              <a:tr h="846753">
                <a:tc>
                  <a:txBody>
                    <a:bodyPr/>
                    <a:lstStyle/>
                    <a:p>
                      <a:pPr algn="l" fontAlgn="t"/>
                      <a:r>
                        <a:rPr lang="pt-BR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Data de Vencimento do ICMS Devido à UF de Destino – Formato: AAAAMMDD</a:t>
                      </a:r>
                    </a:p>
                  </a:txBody>
                  <a:tcPr marL="52519" marR="52519" marT="36763" marB="36763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08</a:t>
                      </a:r>
                    </a:p>
                  </a:txBody>
                  <a:tcPr marL="52519" marR="52519" marT="36763" marB="36763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D</a:t>
                      </a:r>
                    </a:p>
                  </a:txBody>
                  <a:tcPr marL="52519" marR="52519" marT="36763" marB="36763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Data de vencimento da guia de Recolhimento (SUP8910) com tipo do imposto 4, e obrigação diferente de '006'</a:t>
                      </a:r>
                    </a:p>
                  </a:txBody>
                  <a:tcPr marL="52519" marR="52519" marT="36763" marB="36763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846753">
                <a:tc>
                  <a:txBody>
                    <a:bodyPr/>
                    <a:lstStyle/>
                    <a:p>
                      <a:pPr algn="l" fontAlgn="t"/>
                      <a:r>
                        <a:rPr lang="pt-BR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Valor do ICMS</a:t>
                      </a:r>
                    </a:p>
                  </a:txBody>
                  <a:tcPr marL="52519" marR="52519" marT="36763" marB="36763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15</a:t>
                      </a:r>
                    </a:p>
                  </a:txBody>
                  <a:tcPr marL="52519" marR="52519" marT="36763" marB="36763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N</a:t>
                      </a:r>
                    </a:p>
                  </a:txBody>
                  <a:tcPr marL="52519" marR="52519" marT="36763" marB="36763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Valor da operação da guia de Recolhimento (SUP8910) com tipo do imposto 4, e obrigação diferente de '006'</a:t>
                      </a:r>
                    </a:p>
                  </a:txBody>
                  <a:tcPr marL="52519" marR="52519" marT="36763" marB="36763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</a:tr>
              <a:tr h="846753">
                <a:tc>
                  <a:txBody>
                    <a:bodyPr/>
                    <a:lstStyle/>
                    <a:p>
                      <a:pPr algn="l" fontAlgn="t"/>
                      <a:r>
                        <a:rPr lang="pt-BR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Data de Vencimento FCP – Formato: AAAAMMDD</a:t>
                      </a:r>
                    </a:p>
                  </a:txBody>
                  <a:tcPr marL="52519" marR="52519" marT="36763" marB="36763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08</a:t>
                      </a:r>
                    </a:p>
                  </a:txBody>
                  <a:tcPr marL="52519" marR="52519" marT="36763" marB="36763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D</a:t>
                      </a:r>
                    </a:p>
                  </a:txBody>
                  <a:tcPr marL="52519" marR="52519" marT="36763" marB="36763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Data de vencimento da guia de Recolhimento (SUP8910) com tipo do imposto 4, e obrigação igual '006'</a:t>
                      </a:r>
                    </a:p>
                  </a:txBody>
                  <a:tcPr marL="52519" marR="52519" marT="36763" marB="36763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846753">
                <a:tc>
                  <a:txBody>
                    <a:bodyPr/>
                    <a:lstStyle/>
                    <a:p>
                      <a:pPr algn="l" fontAlgn="t"/>
                      <a:r>
                        <a:rPr lang="pt-BR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Valor do ICMS FCP</a:t>
                      </a:r>
                    </a:p>
                  </a:txBody>
                  <a:tcPr marL="52519" marR="52519" marT="36763" marB="36763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15</a:t>
                      </a:r>
                    </a:p>
                  </a:txBody>
                  <a:tcPr marL="52519" marR="52519" marT="36763" marB="36763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N</a:t>
                      </a:r>
                    </a:p>
                  </a:txBody>
                  <a:tcPr marL="52519" marR="52519" marT="36763" marB="36763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Valor da operação da guia de Recolhimento (SUP8910) com tipo do imposto 4, e obrigação igual '006'</a:t>
                      </a:r>
                    </a:p>
                  </a:txBody>
                  <a:tcPr marL="52519" marR="52519" marT="36763" marB="36763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90814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22320" y="378639"/>
            <a:ext cx="12325529" cy="558800"/>
          </a:xfrm>
        </p:spPr>
        <p:txBody>
          <a:bodyPr/>
          <a:lstStyle/>
          <a:p>
            <a:r>
              <a:rPr lang="en-US" sz="2800" dirty="0"/>
              <a:t>GIA ST - </a:t>
            </a:r>
            <a:r>
              <a:rPr lang="en-US" sz="2800" dirty="0" err="1"/>
              <a:t>Alteração</a:t>
            </a:r>
            <a:r>
              <a:rPr lang="en-US" sz="2800" dirty="0"/>
              <a:t> Layout DIFAL</a:t>
            </a:r>
            <a:endParaRPr lang="pt-BR" sz="2800" b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3"/>
          </p:nvPr>
        </p:nvSpPr>
        <p:spPr>
          <a:xfrm>
            <a:off x="601801" y="1175133"/>
            <a:ext cx="3360600" cy="853016"/>
          </a:xfrm>
        </p:spPr>
        <p:txBody>
          <a:bodyPr/>
          <a:lstStyle/>
          <a:p>
            <a:r>
              <a:rPr lang="en-US" dirty="0" smtClean="0"/>
              <a:t>DESCRIÇÃO</a:t>
            </a:r>
            <a:endParaRPr lang="en-US" dirty="0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2087880" y="2001954"/>
            <a:ext cx="7665720" cy="73866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24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 Narrow" panose="020B0606020202030204" pitchFamily="34" charset="0"/>
              </a:rPr>
              <a:t>Alteração na Tela – Pagamento</a:t>
            </a:r>
            <a:r>
              <a:rPr kumimoji="0" lang="pt-BR" altLang="pt-BR" sz="2400" b="1" i="0" u="none" strike="noStrike" cap="none" normalizeH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 Narrow" panose="020B0606020202030204" pitchFamily="34" charset="0"/>
              </a:rPr>
              <a:t> Antecipados DIFAL</a:t>
            </a:r>
            <a:endParaRPr kumimoji="0" lang="pt-BR" altLang="pt-B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anose="020B0606020202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098" name="Picture 2" descr="http://tdn.totvs.com/download/attachments/224443855/prototipo_1.png?version=1&amp;modificationDate=1455802541000&amp;api=v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7345" y="2732577"/>
            <a:ext cx="6127750" cy="5375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7792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cone-0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89900" y="2703530"/>
            <a:ext cx="1335069" cy="1335069"/>
          </a:xfrm>
          <a:prstGeom prst="rect">
            <a:avLst/>
          </a:prstGeom>
        </p:spPr>
      </p:pic>
      <p:sp>
        <p:nvSpPr>
          <p:cNvPr id="8" name="TextBox 5"/>
          <p:cNvSpPr txBox="1">
            <a:spLocks noChangeArrowheads="1"/>
          </p:cNvSpPr>
          <p:nvPr/>
        </p:nvSpPr>
        <p:spPr bwMode="auto">
          <a:xfrm>
            <a:off x="8124825" y="4572000"/>
            <a:ext cx="8124825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200" dirty="0" smtClean="0">
                <a:solidFill>
                  <a:schemeClr val="bg1"/>
                </a:solidFill>
                <a:latin typeface="Arial Narrow"/>
                <a:cs typeface="Arial Narrow"/>
              </a:rPr>
              <a:t>PROCEDIMENTOS</a:t>
            </a:r>
            <a:endParaRPr lang="en-US" sz="4200" dirty="0">
              <a:solidFill>
                <a:schemeClr val="bg1"/>
              </a:solidFill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3250509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76600" y="378639"/>
            <a:ext cx="12371249" cy="558800"/>
          </a:xfrm>
        </p:spPr>
        <p:txBody>
          <a:bodyPr/>
          <a:lstStyle/>
          <a:p>
            <a:r>
              <a:rPr lang="en-US" sz="2800" dirty="0"/>
              <a:t>GIA ST - </a:t>
            </a:r>
            <a:r>
              <a:rPr lang="en-US" sz="2800" dirty="0" err="1"/>
              <a:t>Alteração</a:t>
            </a:r>
            <a:r>
              <a:rPr lang="en-US" sz="2800" dirty="0"/>
              <a:t> Layout DIFAL</a:t>
            </a:r>
            <a:endParaRPr lang="pt-BR" sz="2800" b="0" dirty="0"/>
          </a:p>
        </p:txBody>
      </p:sp>
      <p:sp>
        <p:nvSpPr>
          <p:cNvPr id="4" name="Content Placeholder 3"/>
          <p:cNvSpPr>
            <a:spLocks noGrp="1"/>
          </p:cNvSpPr>
          <p:nvPr>
            <p:ph idx="14"/>
          </p:nvPr>
        </p:nvSpPr>
        <p:spPr>
          <a:xfrm>
            <a:off x="2255521" y="2038472"/>
            <a:ext cx="12782728" cy="6180523"/>
          </a:xfrm>
        </p:spPr>
        <p:txBody>
          <a:bodyPr/>
          <a:lstStyle/>
          <a:p>
            <a:pPr marL="457200" indent="-457200">
              <a:buAutoNum type="arabicPeriod"/>
            </a:pPr>
            <a:endParaRPr lang="pt-BR" sz="2000" dirty="0" smtClean="0"/>
          </a:p>
          <a:p>
            <a:endParaRPr lang="pt-BR" sz="2000" dirty="0" smtClean="0"/>
          </a:p>
          <a:p>
            <a:pPr marL="457200" indent="-457200">
              <a:buFont typeface="+mj-lt"/>
              <a:buAutoNum type="arabicPeriod"/>
            </a:pPr>
            <a:r>
              <a:rPr lang="pt-BR" sz="2000" dirty="0"/>
              <a:t>Realizar a integração com o módulo Obrigações Fiscais por meio do programa OBF12000 (Prepara Informações para os Livros Fiscais) ou OBF0010 (Preparação Livro Registro Saída</a:t>
            </a:r>
            <a:r>
              <a:rPr lang="pt-BR" sz="2000" dirty="0" smtClean="0"/>
              <a:t>).</a:t>
            </a:r>
          </a:p>
          <a:p>
            <a:pPr marL="457200" indent="-457200">
              <a:buFont typeface="+mj-lt"/>
              <a:buAutoNum type="arabicPeriod"/>
            </a:pPr>
            <a:r>
              <a:rPr lang="pt-BR" sz="2000" dirty="0" smtClean="0"/>
              <a:t>Se </a:t>
            </a:r>
            <a:r>
              <a:rPr lang="pt-BR" sz="2000" dirty="0"/>
              <a:t>preciso, incluir os ajustes de apuração do imposto DIFAL/FCP no programa SUP7400 (Valores Complementares do Registro de Apuração </a:t>
            </a:r>
            <a:r>
              <a:rPr lang="pt-BR" sz="2000" dirty="0" smtClean="0"/>
              <a:t>ICMS/IPI/ST)</a:t>
            </a:r>
          </a:p>
          <a:p>
            <a:pPr marL="457200" indent="-457200">
              <a:buFont typeface="+mj-lt"/>
              <a:buAutoNum type="arabicPeriod"/>
            </a:pPr>
            <a:r>
              <a:rPr lang="pt-BR" sz="2000" dirty="0" smtClean="0"/>
              <a:t>Executar </a:t>
            </a:r>
            <a:r>
              <a:rPr lang="pt-BR" sz="2000" dirty="0"/>
              <a:t>a apuração de impostos por meio dos programas OBF12030 (Prepara Informações para Apuração ICMS/IPI/ST) ou OBF0030 (Processamento Apuração Créditos, Débitos e Saldo Registro Apuração </a:t>
            </a:r>
            <a:r>
              <a:rPr lang="pt-BR" sz="2000" dirty="0" smtClean="0"/>
              <a:t>ICMS/IPI/ST)</a:t>
            </a:r>
          </a:p>
          <a:p>
            <a:pPr marL="457200" indent="-457200">
              <a:buFont typeface="+mj-lt"/>
              <a:buAutoNum type="arabicPeriod"/>
            </a:pPr>
            <a:r>
              <a:rPr lang="pt-BR" sz="2000" dirty="0" smtClean="0"/>
              <a:t>Se </a:t>
            </a:r>
            <a:r>
              <a:rPr lang="pt-BR" sz="2000" dirty="0"/>
              <a:t>preciso, incluir a(s) guia(s) de recolhimento para o imposto DIFAL/FCP no programa SUP8910 (Guias de Recolhimento dos </a:t>
            </a:r>
            <a:r>
              <a:rPr lang="pt-BR" sz="2000" dirty="0" smtClean="0"/>
              <a:t>Impostos)</a:t>
            </a:r>
          </a:p>
          <a:p>
            <a:pPr marL="457200" indent="-457200">
              <a:buFont typeface="+mj-lt"/>
              <a:buAutoNum type="arabicPeriod"/>
            </a:pPr>
            <a:r>
              <a:rPr lang="pt-BR" sz="2000" dirty="0" smtClean="0"/>
              <a:t>Conferir </a:t>
            </a:r>
            <a:r>
              <a:rPr lang="pt-BR" sz="2000" dirty="0"/>
              <a:t>os valores do ICMS DIFAL/FCP por meio do relatório OBF12044 (Emissão Relatório ICMS DIFAL/FCP</a:t>
            </a:r>
            <a:r>
              <a:rPr lang="pt-BR" sz="2000" dirty="0" smtClean="0"/>
              <a:t>).</a:t>
            </a:r>
          </a:p>
          <a:p>
            <a:pPr marL="457200" indent="-457200">
              <a:buFont typeface="+mj-lt"/>
              <a:buAutoNum type="arabicPeriod"/>
            </a:pPr>
            <a:r>
              <a:rPr lang="pt-BR" sz="2000" dirty="0" smtClean="0"/>
              <a:t>Executar </a:t>
            </a:r>
            <a:r>
              <a:rPr lang="pt-BR" sz="2000" dirty="0"/>
              <a:t>o OBF1472(Gerar Lote GIA ST) para o período desejado e verificar o resultado. </a:t>
            </a:r>
          </a:p>
          <a:p>
            <a:pPr algn="just"/>
            <a:r>
              <a:rPr lang="pt-BR" sz="2000" dirty="0" smtClean="0"/>
              <a:t> </a:t>
            </a:r>
            <a:endParaRPr lang="pt-BR" dirty="0" smtClean="0"/>
          </a:p>
          <a:p>
            <a:endParaRPr lang="pt-BR" dirty="0" smtClean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6" name="Espaço Reservado para Texto 5"/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r>
              <a:rPr lang="pt-BR" dirty="0" smtClean="0"/>
              <a:t>PROCEDIMENTOS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39764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TOTVS - Paleta Oficial">
      <a:dk1>
        <a:sysClr val="windowText" lastClr="000000"/>
      </a:dk1>
      <a:lt1>
        <a:sysClr val="window" lastClr="FFFFFF"/>
      </a:lt1>
      <a:dk2>
        <a:srgbClr val="0C9AC0"/>
      </a:dk2>
      <a:lt2>
        <a:srgbClr val="FFFFFF"/>
      </a:lt2>
      <a:accent1>
        <a:srgbClr val="272054"/>
      </a:accent1>
      <a:accent2>
        <a:srgbClr val="00749B"/>
      </a:accent2>
      <a:accent3>
        <a:srgbClr val="4A5C61"/>
      </a:accent3>
      <a:accent4>
        <a:srgbClr val="00B5C7"/>
      </a:accent4>
      <a:accent5>
        <a:srgbClr val="ED9C2E"/>
      </a:accent5>
      <a:accent6>
        <a:srgbClr val="FFFFFF"/>
      </a:accent6>
      <a:hlink>
        <a:srgbClr val="00B5C7"/>
      </a:hlink>
      <a:folHlink>
        <a:srgbClr val="FFFFF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 bwMode="auto">
        <a:noFill/>
        <a:ln w="9525">
          <a:noFill/>
          <a:miter lim="800000"/>
          <a:headEnd/>
          <a:tailEnd/>
        </a:ln>
      </a:spPr>
      <a:bodyPr wrap="square">
        <a:spAutoFit/>
      </a:bodyPr>
      <a:lstStyle>
        <a:defPPr>
          <a:defRPr sz="2800" dirty="0" err="1" smtClean="0">
            <a:solidFill>
              <a:srgbClr val="4A5C61"/>
            </a:solidFill>
            <a:latin typeface="Arial Narrow"/>
            <a:cs typeface="Arial Narrow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8473</TotalTime>
  <Words>520</Words>
  <Application>Microsoft Office PowerPoint</Application>
  <PresentationFormat>Personalizar</PresentationFormat>
  <Paragraphs>157</Paragraphs>
  <Slides>12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19" baseType="lpstr">
      <vt:lpstr>Arial</vt:lpstr>
      <vt:lpstr>Arial Narrow</vt:lpstr>
      <vt:lpstr>Calibri</vt:lpstr>
      <vt:lpstr>Courier New</vt:lpstr>
      <vt:lpstr>Lucida Grande</vt:lpstr>
      <vt:lpstr>ヒラギノ角ゴ Pro W3</vt:lpstr>
      <vt:lpstr>Office Theme</vt:lpstr>
      <vt:lpstr>Gestão Fiscal, Fevereiro/2016</vt:lpstr>
      <vt:lpstr>Apresentação do PowerPoint</vt:lpstr>
      <vt:lpstr>GIA ST - Alteração Layout DIFAL</vt:lpstr>
      <vt:lpstr>GIA ST - Alteração Layout DIFAL</vt:lpstr>
      <vt:lpstr>GIA ST - Alteração Layout DIFAL</vt:lpstr>
      <vt:lpstr>GIA ST - Alteração Layout DIFAL</vt:lpstr>
      <vt:lpstr>GIA ST - Alteração Layout DIFAL</vt:lpstr>
      <vt:lpstr>Apresentação do PowerPoint</vt:lpstr>
      <vt:lpstr>GIA ST - Alteração Layout DIFAL</vt:lpstr>
      <vt:lpstr>Apresentação do PowerPoint</vt:lpstr>
      <vt:lpstr>Liberação</vt:lpstr>
      <vt:lpstr>Apresentação do PowerPoint</vt:lpstr>
    </vt:vector>
  </TitlesOfParts>
  <Company>OZ Design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Thiago Alves Soares</dc:creator>
  <cp:lastModifiedBy>Luciane Gomes Pinheiro</cp:lastModifiedBy>
  <cp:revision>446</cp:revision>
  <dcterms:created xsi:type="dcterms:W3CDTF">2014-04-10T12:12:37Z</dcterms:created>
  <dcterms:modified xsi:type="dcterms:W3CDTF">2016-03-18T19:18:48Z</dcterms:modified>
</cp:coreProperties>
</file>