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61" r:id="rId2"/>
    <p:sldId id="462" r:id="rId3"/>
    <p:sldId id="463" r:id="rId4"/>
    <p:sldId id="464" r:id="rId5"/>
    <p:sldId id="473" r:id="rId6"/>
    <p:sldId id="474" r:id="rId7"/>
    <p:sldId id="475" r:id="rId8"/>
    <p:sldId id="471" r:id="rId9"/>
    <p:sldId id="472" r:id="rId10"/>
    <p:sldId id="426" r:id="rId11"/>
    <p:sldId id="386" r:id="rId12"/>
    <p:sldId id="369" r:id="rId13"/>
  </p:sldIdLst>
  <p:sldSz cx="16249650" cy="9144000"/>
  <p:notesSz cx="6858000" cy="9144000"/>
  <p:defaultTextStyle>
    <a:defPPr>
      <a:defRPr lang="en-US"/>
    </a:defPPr>
    <a:lvl1pPr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725488" indent="-268288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1450975" indent="-536575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2176463" indent="-804863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2901950" indent="-1073150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>
          <p15:clr>
            <a:srgbClr val="A4A3A4"/>
          </p15:clr>
        </p15:guide>
        <p15:guide id="2" pos="5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B5C5"/>
    <a:srgbClr val="019ABE"/>
    <a:srgbClr val="00739C"/>
    <a:srgbClr val="4A5C61"/>
    <a:srgbClr val="EC9B3C"/>
    <a:srgbClr val="FF2B33"/>
    <a:srgbClr val="223E4C"/>
    <a:srgbClr val="1F3844"/>
    <a:srgbClr val="14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96" y="624"/>
      </p:cViewPr>
      <p:guideLst>
        <p:guide orient="horz" pos="3525"/>
        <p:guide pos="5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5450B-EB12-4B4F-9EA6-1BEE48EC9613}" type="datetime1">
              <a:rPr lang="en-US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3802-B1C5-4F7A-AAC0-8B0D8219AD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52972" y="4719638"/>
            <a:ext cx="8050455" cy="430212"/>
          </a:xfrm>
          <a:prstGeom prst="rect">
            <a:avLst/>
          </a:prstGeom>
        </p:spPr>
        <p:txBody>
          <a:bodyPr anchor="ctr"/>
          <a:lstStyle>
            <a:lvl1pPr algn="r">
              <a:defRPr sz="2200" b="1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SOBRENOME, MÊS ANO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52972" y="1331913"/>
            <a:ext cx="8050455" cy="244432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6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372725" y="5010150"/>
            <a:ext cx="499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1CB5C5"/>
                </a:solidFill>
                <a:latin typeface="Arial Narrow"/>
                <a:cs typeface="Arial Narrow"/>
              </a:rPr>
              <a:t>Obrigado ;)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1789113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372725" y="1765201"/>
            <a:ext cx="4754136" cy="5588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372726" y="2240456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+55 (00) 0000-0000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374576" y="3014468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1CB5C5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nome.sobrenome@totvs.com.br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4825" y="4572000"/>
            <a:ext cx="6852790" cy="408326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50"/>
              </a:spcBef>
              <a:buFont typeface="+mj-lt"/>
              <a:buAutoNum type="arabicPeriod"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837" indent="-514350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5325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90813" indent="-514350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6300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25" y="1331912"/>
            <a:ext cx="5272576" cy="30124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HOJE FALAREMOS SOBRE</a:t>
            </a:r>
          </a:p>
        </p:txBody>
      </p:sp>
    </p:spTree>
    <p:extLst>
      <p:ext uri="{BB962C8B-B14F-4D97-AF65-F5344CB8AC3E}">
        <p14:creationId xmlns:p14="http://schemas.microsoft.com/office/powerpoint/2010/main" val="194820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1799" y="2090861"/>
            <a:ext cx="15046049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4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1800" y="4546600"/>
            <a:ext cx="362616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3000" y="1632675"/>
            <a:ext cx="9448800" cy="6935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4A5C6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599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439420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52475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01800" y="2090861"/>
            <a:ext cx="594903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1885" y="378639"/>
            <a:ext cx="7525964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121885" y="2090861"/>
            <a:ext cx="7525963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0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7254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542925" indent="-542925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1177925" indent="-452438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2pPr>
      <a:lvl3pPr marL="1812925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3pPr>
      <a:lvl4pPr marL="2538413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4pPr>
      <a:lvl5pPr marL="3263900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5pPr>
      <a:lvl6pPr marL="399041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94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1480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011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53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06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592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12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65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184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71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424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dn.totvs.com/display/LLOG/DT_Gera_Lote_GIA_RS" TargetMode="External"/><Relationship Id="rId2" Type="http://schemas.openxmlformats.org/officeDocument/2006/relationships/hyperlink" Target="http://tdn.totvs.com/pages/viewpage.action?pageId=224120214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tdn.totvs.com/display/LLOG/DT_DIEF_CE_Regime_Recolh_Outros_EPP" TargetMode="External"/><Relationship Id="rId4" Type="http://schemas.openxmlformats.org/officeDocument/2006/relationships/hyperlink" Target="http://tdn.totvs.com/display/LLOG/ER_PCREQ-9796_GIA_ST_DIFA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faz.rs.gov.br/ASP/Download/SAT/Giast/Layout_ArquivoGIA-ST_v3.pdf" TargetMode="External"/><Relationship Id="rId2" Type="http://schemas.openxmlformats.org/officeDocument/2006/relationships/hyperlink" Target="https://www.sefaz.rs.gov.br/DWN/GIASTv3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faz.rs.gov.br/ASP/Download/pdf/RelatorioPublicacao_GIAST310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Gestão</a:t>
            </a:r>
            <a:r>
              <a:rPr lang="en-US" dirty="0" smtClean="0"/>
              <a:t> Fiscal, </a:t>
            </a:r>
            <a:r>
              <a:rPr lang="en-US" dirty="0" err="1" smtClean="0"/>
              <a:t>Fevereiro</a:t>
            </a:r>
            <a:r>
              <a:rPr lang="en-US" dirty="0" smtClean="0"/>
              <a:t>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143000" y="996633"/>
            <a:ext cx="14260427" cy="2444321"/>
          </a:xfrm>
        </p:spPr>
        <p:txBody>
          <a:bodyPr/>
          <a:lstStyle/>
          <a:p>
            <a:r>
              <a:rPr lang="en-US" dirty="0"/>
              <a:t>GIA ST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/>
              <a:t>Layout DIFAL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IMPLANTAÇÃO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54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378639"/>
            <a:ext cx="12935129" cy="558800"/>
          </a:xfrm>
        </p:spPr>
        <p:txBody>
          <a:bodyPr/>
          <a:lstStyle/>
          <a:p>
            <a:r>
              <a:rPr lang="en-US" sz="2800" dirty="0" err="1" smtClean="0"/>
              <a:t>Liberação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01800" y="2090861"/>
            <a:ext cx="15046049" cy="6108259"/>
          </a:xfrm>
        </p:spPr>
        <p:txBody>
          <a:bodyPr/>
          <a:lstStyle/>
          <a:p>
            <a:r>
              <a:rPr lang="en-US" b="1" dirty="0" smtClean="0"/>
              <a:t>Update:</a:t>
            </a:r>
          </a:p>
          <a:p>
            <a:r>
              <a:rPr lang="en-US" dirty="0" smtClean="0"/>
              <a:t>02-2016 (12.1.10) </a:t>
            </a:r>
          </a:p>
          <a:p>
            <a:r>
              <a:rPr lang="en-US" dirty="0" smtClean="0"/>
              <a:t>Download: 07/04/2016</a:t>
            </a:r>
          </a:p>
          <a:p>
            <a:endParaRPr lang="en-US" dirty="0"/>
          </a:p>
          <a:p>
            <a:r>
              <a:rPr lang="en-US" b="1" dirty="0" err="1" smtClean="0"/>
              <a:t>Documento</a:t>
            </a:r>
            <a:r>
              <a:rPr lang="en-US" b="1" dirty="0" smtClean="0"/>
              <a:t> </a:t>
            </a:r>
            <a:r>
              <a:rPr lang="en-US" b="1" dirty="0" err="1" smtClean="0"/>
              <a:t>Técnico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PCREQ-7620: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tdn.totvs.com/pages/viewpage.action?pageId=224120214</a:t>
            </a:r>
            <a:endParaRPr lang="en-US" dirty="0" smtClean="0"/>
          </a:p>
          <a:p>
            <a:r>
              <a:rPr lang="en-US" dirty="0" smtClean="0"/>
              <a:t>PCREQ-9794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tdn.totvs.com/display/LLOG/DT_Gera_Lote_GIA_RS</a:t>
            </a:r>
            <a:endParaRPr lang="en-US" dirty="0" smtClean="0"/>
          </a:p>
          <a:p>
            <a:r>
              <a:rPr lang="en-US" dirty="0" smtClean="0"/>
              <a:t>PCREQ-9796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tdn.totvs.com/display/LLOG/ER_PCREQ-9796_GIA_ST_DIFAL</a:t>
            </a:r>
            <a:endParaRPr lang="en-US" dirty="0" smtClean="0"/>
          </a:p>
          <a:p>
            <a:r>
              <a:rPr lang="en-US" dirty="0" smtClean="0"/>
              <a:t>PCREQ-9806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tdn.totvs.com/display/LLOG/DT_DIEF_CE_Regime_Recolh_Outros_EPP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70874" y="2186004"/>
            <a:ext cx="4754136" cy="558800"/>
          </a:xfrm>
          <a:prstGeom prst="rect">
            <a:avLst/>
          </a:prstGeom>
        </p:spPr>
        <p:txBody>
          <a:bodyPr anchor="ctr"/>
          <a:lstStyle>
            <a:lvl1pPr algn="l" defTabSz="725488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Arial Narrow"/>
                <a:ea typeface="ヒラギノ角ゴ Pro W3" pitchFamily="-107" charset="-128"/>
                <a:cs typeface="Arial Narrow"/>
              </a:defRPr>
            </a:lvl1pPr>
            <a:lvl2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r>
              <a:rPr lang="en-US" dirty="0" smtClean="0"/>
              <a:t>Patricia Moreira Librelato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idx="14"/>
          </p:nvPr>
        </p:nvSpPr>
        <p:spPr>
          <a:xfrm>
            <a:off x="10372725" y="2901871"/>
            <a:ext cx="4754136" cy="8530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DESCRIÇÃO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14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en-US" sz="2800" dirty="0"/>
              <a:t>GIA </a:t>
            </a:r>
            <a:r>
              <a:rPr lang="en-US" sz="2800" dirty="0" smtClean="0"/>
              <a:t>ST - </a:t>
            </a:r>
            <a:r>
              <a:rPr lang="en-US" sz="2800" dirty="0" err="1" smtClean="0"/>
              <a:t>Alteração</a:t>
            </a:r>
            <a:r>
              <a:rPr lang="en-US" sz="2800" dirty="0" smtClean="0"/>
              <a:t> Layout </a:t>
            </a:r>
            <a:r>
              <a:rPr lang="en-US" sz="2800" dirty="0"/>
              <a:t>DIFAL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026920" y="2319461"/>
            <a:ext cx="13620929" cy="4127059"/>
          </a:xfrm>
        </p:spPr>
        <p:txBody>
          <a:bodyPr/>
          <a:lstStyle/>
          <a:p>
            <a:pPr algn="just"/>
            <a:endParaRPr lang="en-US" dirty="0" smtClean="0"/>
          </a:p>
          <a:p>
            <a:r>
              <a:rPr lang="pt-BR" i="1" dirty="0"/>
              <a:t> </a:t>
            </a:r>
            <a:r>
              <a:rPr lang="pt-BR" dirty="0"/>
              <a:t>A nova versão do Layout contendo as alterações referentes ao DIFAL passa a valer a partir da versão 3.1. O arquivo está disponível no site da SEFAZ-RS e pode ser obtido através do endereço abaixo.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Site da </a:t>
            </a:r>
            <a:r>
              <a:rPr lang="pt-BR" dirty="0" err="1"/>
              <a:t>Sefaz</a:t>
            </a:r>
            <a:r>
              <a:rPr lang="pt-BR" dirty="0"/>
              <a:t> RS: </a:t>
            </a:r>
            <a:r>
              <a:rPr lang="pt-BR" dirty="0">
                <a:hlinkClick r:id="rId2"/>
              </a:rPr>
              <a:t>https://www.sefaz.rs.gov.br/DWN/GIASTv3.aspx</a:t>
            </a:r>
            <a:endParaRPr lang="pt-BR" dirty="0"/>
          </a:p>
          <a:p>
            <a:r>
              <a:rPr lang="pt-BR" dirty="0">
                <a:hlinkClick r:id="rId3"/>
              </a:rPr>
              <a:t>https://www.sefaz.rs.gov.br/ASP/Download/SAT/Giast/Layout_ArquivoGIA-ST_v3.pdf</a:t>
            </a:r>
            <a:endParaRPr lang="pt-BR" dirty="0"/>
          </a:p>
          <a:p>
            <a:r>
              <a:rPr lang="pt-BR" dirty="0">
                <a:hlinkClick r:id="rId4"/>
              </a:rPr>
              <a:t>https://www.sefaz.rs.gov.br/ASP/Download/pdf/RelatorioPublicacao_GIAST310.pdf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4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en-US" sz="2800" dirty="0"/>
              <a:t>GIA ST - </a:t>
            </a:r>
            <a:r>
              <a:rPr lang="en-US" sz="2800" dirty="0" err="1"/>
              <a:t>Alteração</a:t>
            </a:r>
            <a:r>
              <a:rPr lang="en-US" sz="2800" dirty="0"/>
              <a:t> Layout DIFAL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026920" y="2036210"/>
            <a:ext cx="13620929" cy="5808539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No Layout 3.1 foram modificado o tamanho de alguns campos e inclusão de campos relacionados a DIFAL no Anexo 0, I e II e a criação do Anexo 4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94794"/>
              </p:ext>
            </p:extLst>
          </p:nvPr>
        </p:nvGraphicFramePr>
        <p:xfrm>
          <a:off x="2174435" y="4393724"/>
          <a:ext cx="10830561" cy="4275842"/>
        </p:xfrm>
        <a:graphic>
          <a:graphicData uri="http://schemas.openxmlformats.org/drawingml/2006/table">
            <a:tbl>
              <a:tblPr/>
              <a:tblGrid>
                <a:gridCol w="3610187"/>
                <a:gridCol w="3610187"/>
                <a:gridCol w="3610187"/>
              </a:tblGrid>
              <a:tr h="50731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Campo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Tam. Antigo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Novo Tamanho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70126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Telefone Número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09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731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Fax Número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09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7032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Quantidade de Total de Linhas do Anexo I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97032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Quantidade de Total de Linhas do Anexo II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7032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Quantidade de Total de Linhas do Anexo III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7880" y="3641328"/>
            <a:ext cx="123833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Anexo 0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en-US" sz="2800" dirty="0"/>
              <a:t>GIA ST - </a:t>
            </a:r>
            <a:r>
              <a:rPr lang="en-US" sz="2800" dirty="0" err="1"/>
              <a:t>Alteração</a:t>
            </a:r>
            <a:r>
              <a:rPr lang="en-US" sz="2800" dirty="0"/>
              <a:t> Layout DIFAL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276189520"/>
              </p:ext>
            </p:extLst>
          </p:nvPr>
        </p:nvGraphicFramePr>
        <p:xfrm>
          <a:off x="2282099" y="2762840"/>
          <a:ext cx="13049340" cy="5166879"/>
        </p:xfrm>
        <a:graphic>
          <a:graphicData uri="http://schemas.openxmlformats.org/drawingml/2006/table">
            <a:tbl>
              <a:tblPr/>
              <a:tblGrid>
                <a:gridCol w="4560661"/>
                <a:gridCol w="716280"/>
                <a:gridCol w="594360"/>
                <a:gridCol w="7178039"/>
              </a:tblGrid>
              <a:tr h="15175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Descrição</a:t>
                      </a:r>
                    </a:p>
                  </a:txBody>
                  <a:tcPr marL="29166" marR="43749" marT="20416" marB="20416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Tam</a:t>
                      </a:r>
                    </a:p>
                  </a:txBody>
                  <a:tcPr marL="29166" marR="43749" marT="20416" marB="20416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29166" marR="43749" marT="20416" marB="20416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1800" b="1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166" marR="43749" marT="20416" marB="20416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96327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EC N° 87/15 com Movimento (Sim/Não)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S/N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 tiver movimentação da DIFAL deve apresentar "S", senão "N".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1º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FECP conforme a calculado na apuração.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2º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3º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4º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5º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6º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Zeros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 Devido à UF de Destino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 devido à UF Destino conforme a calculado na apuração.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Devoluções ou Anulações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Valores de estornos conforme calculado na apuração.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5570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Pagamentos Antecipados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Informado em tela conforme protótipo 1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707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do ICMS Devido à UF de Destino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 Devido à UF de Destino - Devoluções ou Anulações -Pagamentos Antecipados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ICMS FCP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ICMS-ST FCP Referente ao 1º Vencimento</a:t>
                      </a:r>
                    </a:p>
                  </a:txBody>
                  <a:tcPr marL="29166" marR="29166" marT="20416" marB="2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7880" y="2001954"/>
            <a:ext cx="355092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Anexo 0 – Novos Campos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en-US" sz="2800" dirty="0"/>
              <a:t>GIA ST - </a:t>
            </a:r>
            <a:r>
              <a:rPr lang="en-US" sz="2800" dirty="0" err="1"/>
              <a:t>Alteração</a:t>
            </a:r>
            <a:r>
              <a:rPr lang="en-US" sz="2800" dirty="0"/>
              <a:t> Layout DIFAL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7880" y="2001954"/>
            <a:ext cx="355092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Anexo I e II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683555304"/>
              </p:ext>
            </p:extLst>
          </p:nvPr>
        </p:nvGraphicFramePr>
        <p:xfrm>
          <a:off x="2087880" y="2531511"/>
          <a:ext cx="10518774" cy="870736"/>
        </p:xfrm>
        <a:graphic>
          <a:graphicData uri="http://schemas.openxmlformats.org/drawingml/2006/table">
            <a:tbl>
              <a:tblPr/>
              <a:tblGrid>
                <a:gridCol w="3506258"/>
                <a:gridCol w="3506258"/>
                <a:gridCol w="3506258"/>
              </a:tblGrid>
              <a:tr h="431808">
                <a:tc>
                  <a:txBody>
                    <a:bodyPr/>
                    <a:lstStyle/>
                    <a:p>
                      <a:pPr algn="l" fontAlgn="t"/>
                      <a:r>
                        <a:rPr lang="pt-BR" sz="22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Campo</a:t>
                      </a:r>
                    </a:p>
                  </a:txBody>
                  <a:tcPr marL="71491" marR="107237" marT="50044" marB="50044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2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Tam. Antigo</a:t>
                      </a:r>
                    </a:p>
                  </a:txBody>
                  <a:tcPr marL="71491" marR="107237" marT="50044" marB="50044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2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Novo Tamanho</a:t>
                      </a:r>
                    </a:p>
                  </a:txBody>
                  <a:tcPr marL="71491" marR="107237" marT="50044" marB="50044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31808">
                <a:tc>
                  <a:txBody>
                    <a:bodyPr/>
                    <a:lstStyle/>
                    <a:p>
                      <a:pPr algn="l" fontAlgn="t"/>
                      <a:r>
                        <a:rPr lang="pt-BR" sz="2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da Nota Fiscal</a:t>
                      </a:r>
                    </a:p>
                  </a:txBody>
                  <a:tcPr marL="71491" marR="71491" marT="50044" marB="500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</a:t>
                      </a:r>
                    </a:p>
                  </a:txBody>
                  <a:tcPr marL="71491" marR="71491" marT="50044" marB="500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1491" marR="71491" marT="50044" marB="500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87880" y="3805133"/>
            <a:ext cx="355092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Anexo EC 87/15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01645"/>
              </p:ext>
            </p:extLst>
          </p:nvPr>
        </p:nvGraphicFramePr>
        <p:xfrm>
          <a:off x="2087879" y="4442848"/>
          <a:ext cx="13304520" cy="4052224"/>
        </p:xfrm>
        <a:graphic>
          <a:graphicData uri="http://schemas.openxmlformats.org/drawingml/2006/table">
            <a:tbl>
              <a:tblPr/>
              <a:tblGrid>
                <a:gridCol w="6873241"/>
                <a:gridCol w="579120"/>
                <a:gridCol w="533400"/>
                <a:gridCol w="5318759"/>
              </a:tblGrid>
              <a:tr h="207879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Descrição</a:t>
                      </a:r>
                    </a:p>
                  </a:txBody>
                  <a:tcPr marL="52519" marR="78779" marT="36763" marB="36763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Tam</a:t>
                      </a:r>
                    </a:p>
                  </a:txBody>
                  <a:tcPr marL="52519" marR="78779" marT="36763" marB="36763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52519" marR="78779" marT="36763" marB="36763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Conteúdo</a:t>
                      </a:r>
                      <a:endParaRPr lang="pt-BR" sz="1600" b="1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2519" marR="78779" marT="36763" marB="36763">
                    <a:lnL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787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 Registro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A4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46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Data de Vencimento do ICMS Devido à UF de Destino – Formato: AAAAMMDD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Data de vencimento da guia de Recolhimento (SUP8910) com tipo do imposto 4, e obrigação diferente de '006'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6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da operação da guia de Recolhimento (SUP8910) com tipo do imposto 4, e obrigação diferente de '006'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46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Data de Vencimento FCP – Formato: AAAAMMDD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Data de vencimento da guia de Recolhimento (SUP8910) com tipo do imposto 4, e obrigação igual '006'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6753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do ICMS FCP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 da operação da guia de Recolhimento (SUP8910) com tipo do imposto 4, e obrigação igual '006'</a:t>
                      </a:r>
                    </a:p>
                  </a:txBody>
                  <a:tcPr marL="52519" marR="52519" marT="36763" marB="367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en-US" sz="2800" dirty="0"/>
              <a:t>GIA ST - </a:t>
            </a:r>
            <a:r>
              <a:rPr lang="en-US" sz="2800" dirty="0" err="1"/>
              <a:t>Alteração</a:t>
            </a:r>
            <a:r>
              <a:rPr lang="en-US" sz="2800" dirty="0"/>
              <a:t> Layout DIFAL</a:t>
            </a:r>
            <a:endParaRPr lang="pt-BR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DESCRIÇÃO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7880" y="2001954"/>
            <a:ext cx="766572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Alteração na Tela – Pagamento</a:t>
            </a:r>
            <a:r>
              <a:rPr kumimoji="0" lang="pt-BR" altLang="pt-BR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 Antecipados DIFAL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://tdn.totvs.com/download/attachments/224443855/prototipo_1.png?version=1&amp;modificationDate=1455802541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45" y="2732577"/>
            <a:ext cx="6127750" cy="53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PROCEDIMENTOS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505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78639"/>
            <a:ext cx="12371249" cy="558800"/>
          </a:xfrm>
        </p:spPr>
        <p:txBody>
          <a:bodyPr/>
          <a:lstStyle/>
          <a:p>
            <a:r>
              <a:rPr lang="en-US" sz="2800" dirty="0"/>
              <a:t>GIA ST - </a:t>
            </a:r>
            <a:r>
              <a:rPr lang="en-US" sz="2800" dirty="0" err="1"/>
              <a:t>Alteração</a:t>
            </a:r>
            <a:r>
              <a:rPr lang="en-US" sz="2800" dirty="0"/>
              <a:t> Layout DIFAL</a:t>
            </a:r>
            <a:endParaRPr lang="pt-BR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255521" y="2038472"/>
            <a:ext cx="12782728" cy="6180523"/>
          </a:xfrm>
        </p:spPr>
        <p:txBody>
          <a:bodyPr/>
          <a:lstStyle/>
          <a:p>
            <a:pPr marL="457200" indent="-457200">
              <a:buAutoNum type="arabicPeriod"/>
            </a:pPr>
            <a:endParaRPr lang="pt-BR" sz="2000" dirty="0" smtClean="0"/>
          </a:p>
          <a:p>
            <a:endParaRPr lang="pt-B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Realizar a integração com o módulo Obrigações Fiscais por meio do programa OBF12000 (Prepara Informações para os Livros Fiscais) ou OBF0010 (Preparação Livro Registro Saída</a:t>
            </a:r>
            <a:r>
              <a:rPr lang="pt-BR" sz="20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Se </a:t>
            </a:r>
            <a:r>
              <a:rPr lang="pt-BR" sz="2000" dirty="0"/>
              <a:t>preciso, incluir os ajustes de apuração do imposto DIFAL/FCP no programa SUP7400 (Valores Complementares do Registro de Apuração </a:t>
            </a:r>
            <a:r>
              <a:rPr lang="pt-BR" sz="2000" dirty="0" smtClean="0"/>
              <a:t>ICMS/IPI/ST)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Executar </a:t>
            </a:r>
            <a:r>
              <a:rPr lang="pt-BR" sz="2000" dirty="0"/>
              <a:t>a apuração de impostos por meio dos programas OBF12030 (Prepara Informações para Apuração ICMS/IPI/ST) ou OBF0030 (Processamento Apuração Créditos, Débitos e Saldo Registro Apuração </a:t>
            </a:r>
            <a:r>
              <a:rPr lang="pt-BR" sz="2000" dirty="0" smtClean="0"/>
              <a:t>ICMS/IPI/ST)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Se </a:t>
            </a:r>
            <a:r>
              <a:rPr lang="pt-BR" sz="2000" dirty="0"/>
              <a:t>preciso, incluir a(s) guia(s) de recolhimento para o imposto DIFAL/FCP no programa SUP8910 (Guias de Recolhimento dos </a:t>
            </a:r>
            <a:r>
              <a:rPr lang="pt-BR" sz="2000" dirty="0" smtClean="0"/>
              <a:t>Impostos)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Conferir </a:t>
            </a:r>
            <a:r>
              <a:rPr lang="pt-BR" sz="2000" dirty="0"/>
              <a:t>os valores do ICMS DIFAL/FCP por meio do relatório OBF12044 (Emissão Relatório ICMS DIFAL/FCP</a:t>
            </a:r>
            <a:r>
              <a:rPr lang="pt-BR" sz="20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Executar </a:t>
            </a:r>
            <a:r>
              <a:rPr lang="pt-BR" sz="2000" dirty="0"/>
              <a:t>o OBF1472(Gerar Lote GIA ST) para o período desejado e verificar o resultado. </a:t>
            </a:r>
          </a:p>
          <a:p>
            <a:pPr algn="just"/>
            <a:r>
              <a:rPr lang="pt-BR" sz="2000" dirty="0" smtClean="0"/>
              <a:t>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PROCEDIMENTOS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7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TVS - Paleta Oficial">
      <a:dk1>
        <a:sysClr val="windowText" lastClr="000000"/>
      </a:dk1>
      <a:lt1>
        <a:sysClr val="window" lastClr="FFFFFF"/>
      </a:lt1>
      <a:dk2>
        <a:srgbClr val="0C9AC0"/>
      </a:dk2>
      <a:lt2>
        <a:srgbClr val="FFFFFF"/>
      </a:lt2>
      <a:accent1>
        <a:srgbClr val="272054"/>
      </a:accent1>
      <a:accent2>
        <a:srgbClr val="00749B"/>
      </a:accent2>
      <a:accent3>
        <a:srgbClr val="4A5C61"/>
      </a:accent3>
      <a:accent4>
        <a:srgbClr val="00B5C7"/>
      </a:accent4>
      <a:accent5>
        <a:srgbClr val="ED9C2E"/>
      </a:accent5>
      <a:accent6>
        <a:srgbClr val="FFFFFF"/>
      </a:accent6>
      <a:hlink>
        <a:srgbClr val="00B5C7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800" dirty="0" err="1" smtClean="0">
            <a:solidFill>
              <a:srgbClr val="4A5C6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8473</TotalTime>
  <Words>520</Words>
  <Application>Microsoft Office PowerPoint</Application>
  <PresentationFormat>Personalizar</PresentationFormat>
  <Paragraphs>157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Lucida Grande</vt:lpstr>
      <vt:lpstr>ヒラギノ角ゴ Pro W3</vt:lpstr>
      <vt:lpstr>Office Theme</vt:lpstr>
      <vt:lpstr>Gestão Fiscal, Fevereiro/2016</vt:lpstr>
      <vt:lpstr>Apresentação do PowerPoint</vt:lpstr>
      <vt:lpstr>GIA ST - Alteração Layout DIFAL</vt:lpstr>
      <vt:lpstr>GIA ST - Alteração Layout DIFAL</vt:lpstr>
      <vt:lpstr>GIA ST - Alteração Layout DIFAL</vt:lpstr>
      <vt:lpstr>GIA ST - Alteração Layout DIFAL</vt:lpstr>
      <vt:lpstr>GIA ST - Alteração Layout DIFAL</vt:lpstr>
      <vt:lpstr>Apresentação do PowerPoint</vt:lpstr>
      <vt:lpstr>GIA ST - Alteração Layout DIFAL</vt:lpstr>
      <vt:lpstr>Apresentação do PowerPoint</vt:lpstr>
      <vt:lpstr>Liberação</vt:lpstr>
      <vt:lpstr>Apresentação do PowerPoint</vt:lpstr>
    </vt:vector>
  </TitlesOfParts>
  <Company>OZ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Alves Soares</dc:creator>
  <cp:lastModifiedBy>Luciane Gomes Pinheiro</cp:lastModifiedBy>
  <cp:revision>446</cp:revision>
  <dcterms:created xsi:type="dcterms:W3CDTF">2014-04-10T12:12:37Z</dcterms:created>
  <dcterms:modified xsi:type="dcterms:W3CDTF">2016-03-18T19:18:48Z</dcterms:modified>
</cp:coreProperties>
</file>