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491" r:id="rId2"/>
    <p:sldId id="492" r:id="rId3"/>
    <p:sldId id="493" r:id="rId4"/>
    <p:sldId id="494" r:id="rId5"/>
    <p:sldId id="518" r:id="rId6"/>
    <p:sldId id="519" r:id="rId7"/>
    <p:sldId id="520" r:id="rId8"/>
    <p:sldId id="521" r:id="rId9"/>
    <p:sldId id="522" r:id="rId10"/>
    <p:sldId id="499" r:id="rId11"/>
    <p:sldId id="500" r:id="rId12"/>
    <p:sldId id="501" r:id="rId13"/>
    <p:sldId id="523" r:id="rId14"/>
    <p:sldId id="524" r:id="rId15"/>
    <p:sldId id="525" r:id="rId16"/>
    <p:sldId id="503" r:id="rId17"/>
    <p:sldId id="504" r:id="rId18"/>
    <p:sldId id="510" r:id="rId19"/>
    <p:sldId id="511" r:id="rId20"/>
    <p:sldId id="512" r:id="rId21"/>
    <p:sldId id="526" r:id="rId22"/>
    <p:sldId id="528" r:id="rId23"/>
    <p:sldId id="527" r:id="rId24"/>
    <p:sldId id="529" r:id="rId25"/>
    <p:sldId id="505" r:id="rId26"/>
    <p:sldId id="506" r:id="rId27"/>
    <p:sldId id="369" r:id="rId28"/>
  </p:sldIdLst>
  <p:sldSz cx="16249650" cy="9144000"/>
  <p:notesSz cx="6858000" cy="9144000"/>
  <p:defaultTextStyle>
    <a:defPPr>
      <a:defRPr lang="en-US"/>
    </a:defPPr>
    <a:lvl1pPr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725488" indent="-268288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1450975" indent="-536575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2176463" indent="-804863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2901950" indent="-1073150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5">
          <p15:clr>
            <a:srgbClr val="A4A3A4"/>
          </p15:clr>
        </p15:guide>
        <p15:guide id="2" pos="5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CB5C5"/>
    <a:srgbClr val="019ABE"/>
    <a:srgbClr val="00739C"/>
    <a:srgbClr val="4A5C61"/>
    <a:srgbClr val="EC9B3C"/>
    <a:srgbClr val="FF2B33"/>
    <a:srgbClr val="223E4C"/>
    <a:srgbClr val="1F3844"/>
    <a:srgbClr val="143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96" y="510"/>
      </p:cViewPr>
      <p:guideLst>
        <p:guide orient="horz" pos="3525"/>
        <p:guide pos="5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95450B-EB12-4B4F-9EA6-1BEE48EC9613}" type="datetime1">
              <a:rPr lang="en-US"/>
              <a:pPr/>
              <a:t>7/6/2016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303802-B1C5-4F7A-AAC0-8B0D8219AD6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46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>
              <a:ea typeface="ヒラギノ角ゴ Pro W3" pitchFamily="-8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0C5FFE-B865-4CB0-BDE1-F3A4F6F261ED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5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>
              <a:ea typeface="ヒラギノ角ゴ Pro W3" pitchFamily="-8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0C5FFE-B865-4CB0-BDE1-F3A4F6F261ED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4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>
              <a:ea typeface="ヒラギノ角ゴ Pro W3" pitchFamily="-8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0C5FFE-B865-4CB0-BDE1-F3A4F6F261ED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6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352972" y="4719638"/>
            <a:ext cx="8050455" cy="430212"/>
          </a:xfrm>
          <a:prstGeom prst="rect">
            <a:avLst/>
          </a:prstGeom>
        </p:spPr>
        <p:txBody>
          <a:bodyPr anchor="ctr"/>
          <a:lstStyle>
            <a:lvl1pPr algn="r">
              <a:defRPr sz="2200" b="1">
                <a:solidFill>
                  <a:srgbClr val="1CB5C5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NOME SOBRENOME, MÊS ANO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352972" y="1331913"/>
            <a:ext cx="8050455" cy="2444321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62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7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11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6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10372725" y="5010150"/>
            <a:ext cx="4999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>
                <a:solidFill>
                  <a:srgbClr val="1CB5C5"/>
                </a:solidFill>
                <a:latin typeface="Arial Narrow"/>
                <a:cs typeface="Arial Narrow"/>
              </a:rPr>
              <a:t>Obrigado ;)</a:t>
            </a: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50238" y="1789113"/>
            <a:ext cx="170656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372725" y="1765201"/>
            <a:ext cx="4754136" cy="558800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NOME SOBRENOME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0372726" y="2240456"/>
            <a:ext cx="4754136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atuação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+55 (00) 0000-0000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0374576" y="3014468"/>
            <a:ext cx="4754136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1CB5C5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nome.sobrenome@totvs.com.br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676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634038" y="1851025"/>
            <a:ext cx="1981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4825" y="4572000"/>
            <a:ext cx="6852790" cy="4083262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50"/>
              </a:spcBef>
              <a:buFont typeface="+mj-lt"/>
              <a:buAutoNum type="arabicPeriod"/>
              <a:defRPr sz="2200" b="0" i="0" baseline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239837" indent="-514350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5325" indent="-514350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90813" indent="-514350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6300" indent="-514350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124825" y="1331912"/>
            <a:ext cx="5272576" cy="30124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2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HOJE FALAREMOS SOBRE</a:t>
            </a:r>
          </a:p>
        </p:txBody>
      </p:sp>
    </p:spTree>
    <p:extLst>
      <p:ext uri="{BB962C8B-B14F-4D97-AF65-F5344CB8AC3E}">
        <p14:creationId xmlns:p14="http://schemas.microsoft.com/office/powerpoint/2010/main" val="194820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TVS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7" y="378639"/>
            <a:ext cx="1324878" cy="53156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29212" y="378639"/>
            <a:ext cx="10518637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800" y="1175133"/>
            <a:ext cx="369433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5129211" y="2090861"/>
            <a:ext cx="10518637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ande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TVS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7" y="378639"/>
            <a:ext cx="1324878" cy="53156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1799" y="2090861"/>
            <a:ext cx="15046049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29212" y="378639"/>
            <a:ext cx="10518637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800" y="1175133"/>
            <a:ext cx="369433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640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4"/>
          </p:nvPr>
        </p:nvSpPr>
        <p:spPr>
          <a:xfrm>
            <a:off x="601800" y="4546600"/>
            <a:ext cx="3626160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23000" y="1632675"/>
            <a:ext cx="9448800" cy="693595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rgbClr val="4A5C6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 descr="TOTVS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7" y="378639"/>
            <a:ext cx="1324878" cy="531567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800" y="1175133"/>
            <a:ext cx="369433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5993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 Blu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4394200" cy="9144000"/>
          </a:xfrm>
          <a:prstGeom prst="rect">
            <a:avLst/>
          </a:prstGeom>
          <a:solidFill>
            <a:srgbClr val="0073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9" name="Picture 8" descr="TOTVS_ne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7" y="378639"/>
            <a:ext cx="1324881" cy="53156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799" y="1175133"/>
            <a:ext cx="349050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29212" y="378639"/>
            <a:ext cx="10518637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5129211" y="2090861"/>
            <a:ext cx="10518637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6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lu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0"/>
            <a:ext cx="7524750" cy="9144000"/>
          </a:xfrm>
          <a:prstGeom prst="rect">
            <a:avLst/>
          </a:prstGeom>
          <a:solidFill>
            <a:srgbClr val="0073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601800" y="2090861"/>
            <a:ext cx="5949030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121885" y="378639"/>
            <a:ext cx="7525964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8121885" y="2090861"/>
            <a:ext cx="7525963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7" name="Picture 16" descr="TOTVS_ne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7" y="378639"/>
            <a:ext cx="1324881" cy="5315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799" y="1175133"/>
            <a:ext cx="349050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700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6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725488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ヒラギノ角ゴ Pro W3" pitchFamily="-107" charset="-128"/>
          <a:cs typeface="ヒラギノ角ゴ Pro W3" pitchFamily="-107" charset="-128"/>
        </a:defRPr>
      </a:lvl1pPr>
      <a:lvl2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2pPr>
      <a:lvl3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3pPr>
      <a:lvl4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4pPr>
      <a:lvl5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5pPr>
      <a:lvl6pPr marL="4572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6pPr>
      <a:lvl7pPr marL="9144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7pPr>
      <a:lvl8pPr marL="13716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8pPr>
      <a:lvl9pPr marL="18288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9pPr>
    </p:titleStyle>
    <p:bodyStyle>
      <a:lvl1pPr marL="542925" indent="-542925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pitchFamily="-107" charset="-128"/>
        </a:defRPr>
      </a:lvl1pPr>
      <a:lvl2pPr marL="1177925" indent="-452438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2pPr>
      <a:lvl3pPr marL="1812925" indent="-361950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3pPr>
      <a:lvl4pPr marL="2538413" indent="-361950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4pPr>
      <a:lvl5pPr marL="3263900" indent="-361950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5pPr>
      <a:lvl6pPr marL="3990419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949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1480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7011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531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061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592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123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7653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3184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8715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4245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dn.totvs.com/display/LLOG/DT_Devolucao_Sem_Credito_DIFAL" TargetMode="External"/><Relationship Id="rId2" Type="http://schemas.openxmlformats.org/officeDocument/2006/relationships/hyperlink" Target="http://tdn.totvs.com/display/LLOG/DT_SPED_FISCAL_1400_PRODUTOR_RURAL_COM_I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dn.totvs.com/display/LLOG/DT_DIME_SC_PORTARIA_87_2016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zenda.sp.gov.br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Gestão Fiscal, </a:t>
            </a:r>
            <a:r>
              <a:rPr lang="en-US" dirty="0" err="1" smtClean="0"/>
              <a:t>Junho</a:t>
            </a:r>
            <a:r>
              <a:rPr lang="en-US" dirty="0" smtClean="0"/>
              <a:t>/2016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143000" y="996633"/>
            <a:ext cx="14260427" cy="2444321"/>
          </a:xfrm>
        </p:spPr>
        <p:txBody>
          <a:bodyPr/>
          <a:lstStyle/>
          <a:p>
            <a:r>
              <a:rPr lang="pt-BR" b="1" dirty="0"/>
              <a:t>SPED Fiscal - Registro 1400 Produtor Rural com CNPJ e IE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56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Gestão Fiscal, </a:t>
            </a:r>
            <a:r>
              <a:rPr lang="en-US" dirty="0" err="1" smtClean="0"/>
              <a:t>Junho</a:t>
            </a:r>
            <a:r>
              <a:rPr lang="en-US" dirty="0" smtClean="0"/>
              <a:t>/2016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143000" y="996633"/>
            <a:ext cx="14260427" cy="2444321"/>
          </a:xfrm>
        </p:spPr>
        <p:txBody>
          <a:bodyPr/>
          <a:lstStyle/>
          <a:p>
            <a:r>
              <a:rPr lang="pt-BR" b="1" dirty="0"/>
              <a:t>DIFAL - NF de devolução sem direito a crédito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12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2703530"/>
            <a:ext cx="1335069" cy="1335069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124825" y="4572000"/>
            <a:ext cx="81248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Narrow"/>
                <a:cs typeface="Arial Narrow"/>
              </a:rPr>
              <a:t>DESCRIÇÃO</a:t>
            </a:r>
            <a:endParaRPr lang="en-US" sz="4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003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pt-BR" sz="2800" dirty="0"/>
              <a:t>DIFAL - NF de devolução sem direito a crédito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OBJETIVO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1417320" y="2319461"/>
            <a:ext cx="14230529" cy="4127059"/>
          </a:xfrm>
        </p:spPr>
        <p:txBody>
          <a:bodyPr/>
          <a:lstStyle/>
          <a:p>
            <a:r>
              <a:rPr lang="pt-BR" dirty="0" smtClean="0"/>
              <a:t>Conforme </a:t>
            </a:r>
            <a:r>
              <a:rPr lang="pt-BR" dirty="0"/>
              <a:t>legislação do ICMS/DIFAL (87/2015) não é possível creditar o valor do DIFAL Destinatário na apuração, </a:t>
            </a:r>
            <a:r>
              <a:rPr lang="pt-BR" dirty="0" smtClean="0"/>
              <a:t>nos </a:t>
            </a:r>
            <a:r>
              <a:rPr lang="pt-BR" dirty="0"/>
              <a:t>casos de devolução de estados onde a empresa não possui inscrição estadual de ST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Atualmente nas notas fiscais de devolução tributadas pelo ICMS/DIFAL, na Apuração de ICMS está creditando o valor total DIFAL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Quando emitido notas fiscais de entrada de devoluções de vendas a consumidor final de outros Estados. E a saída for tributada pelo ICMS/DIFAL (87/2015) e consequentemente a entrada também, pois foi emitida conforme a saída. Para os Estados que a Empresa possuir Inscrição Estadual de ST, é possível creditar estes impostos. E para os Estados em que a empresa não possuir inscrição estadual de ST, não deve creditar o valor do ICMS UF DEST, apenas do ICMS UF REMETENTE.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18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pt-BR" sz="2800" dirty="0"/>
              <a:t>DIFAL - NF de devolução sem direito a crédito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ALTERAÇÃO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1036320" y="1741570"/>
            <a:ext cx="14230529" cy="4127059"/>
          </a:xfrm>
        </p:spPr>
        <p:txBody>
          <a:bodyPr/>
          <a:lstStyle/>
          <a:p>
            <a:r>
              <a:rPr lang="pt-BR" dirty="0" smtClean="0"/>
              <a:t>Para as notas de devolução de venda, que a nota de venda não possuir Inscrição Estadual não será considerado como crédito o valor do ICMS_UF_DEST. 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776075"/>
            <a:ext cx="10988040" cy="61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747" y="440827"/>
            <a:ext cx="12325529" cy="558800"/>
          </a:xfrm>
        </p:spPr>
        <p:txBody>
          <a:bodyPr/>
          <a:lstStyle/>
          <a:p>
            <a:r>
              <a:rPr lang="pt-BR" sz="2800" dirty="0"/>
              <a:t>DIFAL - NF de devolução sem direito a crédito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ALTERAÇÃO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1203960" y="2182398"/>
            <a:ext cx="14230529" cy="4127059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7640" y="440828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555857"/>
              </p:ext>
            </p:extLst>
          </p:nvPr>
        </p:nvGraphicFramePr>
        <p:xfrm>
          <a:off x="542042" y="2083009"/>
          <a:ext cx="7500689" cy="552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Imagem de Bitmap" r:id="rId3" imgW="9457143" imgH="6961905" progId="Paint.Picture">
                  <p:embed/>
                </p:oleObj>
              </mc:Choice>
              <mc:Fallback>
                <p:oleObj name="Imagem de Bitmap" r:id="rId3" imgW="9457143" imgH="696190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42" y="2083009"/>
                        <a:ext cx="7500689" cy="5520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7640" y="-53064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083345"/>
              </p:ext>
            </p:extLst>
          </p:nvPr>
        </p:nvGraphicFramePr>
        <p:xfrm>
          <a:off x="8534399" y="2147032"/>
          <a:ext cx="7441525" cy="545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Imagem de Bitmap" r:id="rId5" imgW="9438095" imgH="6935168" progId="Paint.Picture">
                  <p:embed/>
                </p:oleObj>
              </mc:Choice>
              <mc:Fallback>
                <p:oleObj name="Imagem de Bitmap" r:id="rId5" imgW="9438095" imgH="693516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399" y="2147032"/>
                        <a:ext cx="7441525" cy="54562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0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747" y="440827"/>
            <a:ext cx="12325529" cy="558800"/>
          </a:xfrm>
        </p:spPr>
        <p:txBody>
          <a:bodyPr/>
          <a:lstStyle/>
          <a:p>
            <a:r>
              <a:rPr lang="pt-BR" sz="2800" dirty="0"/>
              <a:t>DIFAL - NF de devolução sem direito a crédito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ALTERAÇÃO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1203960" y="2182398"/>
            <a:ext cx="14230529" cy="4127059"/>
          </a:xfrm>
        </p:spPr>
        <p:txBody>
          <a:bodyPr/>
          <a:lstStyle/>
          <a:p>
            <a:r>
              <a:rPr lang="pt-BR" dirty="0" smtClean="0"/>
              <a:t>SPED Fiscal</a:t>
            </a:r>
            <a:endParaRPr lang="pt-B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7640" y="440828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7640" y="-53064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03960" y="4739736"/>
            <a:ext cx="199892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12399"/>
              </p:ext>
            </p:extLst>
          </p:nvPr>
        </p:nvGraphicFramePr>
        <p:xfrm>
          <a:off x="1203960" y="4739737"/>
          <a:ext cx="13481125" cy="1569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Imagem de Bitmap" r:id="rId3" imgW="5571429" imgH="647619" progId="Paint.Picture">
                  <p:embed/>
                </p:oleObj>
              </mc:Choice>
              <mc:Fallback>
                <p:oleObj name="Imagem de Bitmap" r:id="rId3" imgW="5571429" imgH="64761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960" y="4739737"/>
                        <a:ext cx="13481125" cy="1569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7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2703530"/>
            <a:ext cx="1335069" cy="1335069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124825" y="4572000"/>
            <a:ext cx="81248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Narrow"/>
                <a:cs typeface="Arial Narrow"/>
              </a:rPr>
              <a:t>PROCEDIMENTOS</a:t>
            </a:r>
            <a:endParaRPr lang="en-US" sz="4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884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78639"/>
            <a:ext cx="12371249" cy="558800"/>
          </a:xfrm>
        </p:spPr>
        <p:txBody>
          <a:bodyPr/>
          <a:lstStyle/>
          <a:p>
            <a:r>
              <a:rPr lang="pt-BR" sz="2800" dirty="0"/>
              <a:t>DIFAL - NF de devolução sem direito a crédito</a:t>
            </a:r>
            <a:endParaRPr lang="pt-BR" sz="28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891360" y="2693793"/>
            <a:ext cx="14436449" cy="471284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t-BR" sz="2400" dirty="0"/>
              <a:t>Realizar a integração com o módulo Obrigações Fiscais por meio do programa OBF12000 (Prepara Informações para os Livros Fiscais) ou OBF2060 (Prepara Informações para os Livros Fiscais).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Executar a apuração de impostos por meio dos programas OBF12030 (Prepara Informações para Apuração ICMS/IPI/ST) ou OBF0030 (Processamento Apuração Créditos, Débitos e Saldo Registro Apuração ICMS/IPI/ST).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Conferir os valores do ICMS DIFAL/FCP por meio do relatório OBF12044 (Emissão Relatório ICMS DIFAL/FCP).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Executar o OBF0110 para o período desejado e verificar o resultado. 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BR" dirty="0" smtClean="0"/>
              <a:t>PROCEDIMENTOS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8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Gestão Fiscal, </a:t>
            </a:r>
            <a:r>
              <a:rPr lang="en-US" dirty="0" err="1" smtClean="0"/>
              <a:t>Junho</a:t>
            </a:r>
            <a:r>
              <a:rPr lang="en-US" dirty="0" smtClean="0"/>
              <a:t>/2016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143000" y="996633"/>
            <a:ext cx="14260427" cy="2444321"/>
          </a:xfrm>
        </p:spPr>
        <p:txBody>
          <a:bodyPr/>
          <a:lstStyle/>
          <a:p>
            <a:r>
              <a:rPr lang="it-IT" b="1" dirty="0"/>
              <a:t>DIME SC - Portaria SEF 87/2016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13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2703530"/>
            <a:ext cx="1335069" cy="1335069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124825" y="4572000"/>
            <a:ext cx="81248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Narrow"/>
                <a:cs typeface="Arial Narrow"/>
              </a:rPr>
              <a:t>DESCRIÇÃO</a:t>
            </a:r>
            <a:endParaRPr lang="en-US" sz="4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161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2703530"/>
            <a:ext cx="1335069" cy="1335069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124825" y="4572000"/>
            <a:ext cx="81248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Narrow"/>
                <a:cs typeface="Arial Narrow"/>
              </a:rPr>
              <a:t>DESCRIÇÃO</a:t>
            </a:r>
            <a:endParaRPr lang="en-US" sz="4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719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it-IT" sz="2800" dirty="0"/>
              <a:t>DIME SC - Portaria SEF 87/2016</a:t>
            </a:r>
            <a:endParaRPr lang="pt-B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OBJETIVO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1325880" y="2265843"/>
            <a:ext cx="13620929" cy="4127059"/>
          </a:xfrm>
        </p:spPr>
        <p:txBody>
          <a:bodyPr/>
          <a:lstStyle/>
          <a:p>
            <a:r>
              <a:rPr lang="pt-BR" dirty="0"/>
              <a:t>Realizar as alterações necessárias da Portaria SEF 87/2016 do estado de Santa Catarina, onde realiza modificações na obrigação acessória DIME-SC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A Portaria SEF n° 87/2016 altera a Portaria SEF n° 153 de 2012 que aprova o Manual de Orientação e as Especificações do Arquivo Eletrônico para a Entrega da Declaração de Informações do ICMS e Movimento Econômico (DIME).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3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it-IT" sz="2800" dirty="0"/>
              <a:t>DIME SC - Portaria SEF 87/2016</a:t>
            </a:r>
            <a:endParaRPr lang="pt-B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ALTERAÇÃO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1066800" y="1900083"/>
            <a:ext cx="13620929" cy="4127059"/>
          </a:xfrm>
        </p:spPr>
        <p:txBody>
          <a:bodyPr/>
          <a:lstStyle/>
          <a:p>
            <a:r>
              <a:rPr lang="pt-BR" b="1" dirty="0" smtClean="0"/>
              <a:t>Quadro </a:t>
            </a:r>
            <a:r>
              <a:rPr lang="pt-BR" b="1" dirty="0"/>
              <a:t>04 - Resumo da Apuração dos Débitos</a:t>
            </a:r>
            <a:r>
              <a:rPr lang="pt-BR" dirty="0"/>
              <a:t> </a:t>
            </a:r>
          </a:p>
          <a:p>
            <a:r>
              <a:rPr lang="pt-BR" dirty="0"/>
              <a:t>Alterado item 045 - Débito da Diferença de Alíquota de Operação ou Prestação a Consumidor Final de Outro Estado</a:t>
            </a:r>
          </a:p>
          <a:p>
            <a:r>
              <a:rPr lang="pt-BR" dirty="0"/>
              <a:t>Este quadro é gerado no Registro 25. Atualmente já está sendo gerado este item com o campo 130 do quadro 13. A única mudança é que ao invés da diferença, neste campo deve ser gerado o débito resultante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573520"/>
              </p:ext>
            </p:extLst>
          </p:nvPr>
        </p:nvGraphicFramePr>
        <p:xfrm>
          <a:off x="1188720" y="4999492"/>
          <a:ext cx="9428132" cy="2620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Imagem de Bitmap" r:id="rId3" imgW="7819048" imgH="2172003" progId="Paint.Picture">
                  <p:embed/>
                </p:oleObj>
              </mc:Choice>
              <mc:Fallback>
                <p:oleObj name="Imagem de Bitmap" r:id="rId3" imgW="7819048" imgH="2172003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720" y="4999492"/>
                        <a:ext cx="9428132" cy="26205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259585"/>
              </p:ext>
            </p:extLst>
          </p:nvPr>
        </p:nvGraphicFramePr>
        <p:xfrm>
          <a:off x="10927079" y="5441452"/>
          <a:ext cx="440287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Imagem de Bitmap" r:id="rId5" imgW="1961905" imgH="781159" progId="Paint.Picture">
                  <p:embed/>
                </p:oleObj>
              </mc:Choice>
              <mc:Fallback>
                <p:oleObj name="Imagem de Bitmap" r:id="rId5" imgW="1961905" imgH="781159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7079" y="5441452"/>
                        <a:ext cx="4402873" cy="175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4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it-IT" sz="2800" dirty="0"/>
              <a:t>DIME SC - Portaria SEF 87/2016</a:t>
            </a:r>
            <a:endParaRPr lang="pt-B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ALTERAÇÃO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1066800" y="1900083"/>
            <a:ext cx="13620929" cy="4127059"/>
          </a:xfrm>
        </p:spPr>
        <p:txBody>
          <a:bodyPr/>
          <a:lstStyle/>
          <a:p>
            <a:r>
              <a:rPr lang="pt-BR" b="1" dirty="0" smtClean="0"/>
              <a:t>Quadro </a:t>
            </a:r>
            <a:r>
              <a:rPr lang="pt-BR" b="1" dirty="0"/>
              <a:t>05 - Resumo da Apuração dos Créditos </a:t>
            </a:r>
            <a:endParaRPr lang="pt-BR" dirty="0"/>
          </a:p>
          <a:p>
            <a:r>
              <a:rPr lang="pt-BR" dirty="0"/>
              <a:t>Acrescido Item 045 - Crédito da Diferença de Alíquota de Operação ou Prestação a Consumidor Final de Outro Estado.</a:t>
            </a:r>
          </a:p>
          <a:p>
            <a:r>
              <a:rPr lang="pt-BR" dirty="0"/>
              <a:t>Este quadro é gerado no Registro 26. Incluir este novo item (045), contendo o valor do item 160 (Saldo Credor) do quadro 13 (Registro 34). 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024537"/>
              </p:ext>
            </p:extLst>
          </p:nvPr>
        </p:nvGraphicFramePr>
        <p:xfrm>
          <a:off x="1066800" y="4785360"/>
          <a:ext cx="10488306" cy="275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Imagem de Bitmap" r:id="rId3" imgW="7811590" imgH="2057143" progId="Paint.Picture">
                  <p:embed/>
                </p:oleObj>
              </mc:Choice>
              <mc:Fallback>
                <p:oleObj name="Imagem de Bitmap" r:id="rId3" imgW="7811590" imgH="2057143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85360"/>
                        <a:ext cx="10488306" cy="2758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29326"/>
              </p:ext>
            </p:extLst>
          </p:nvPr>
        </p:nvGraphicFramePr>
        <p:xfrm>
          <a:off x="11690762" y="5298146"/>
          <a:ext cx="4084692" cy="169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Imagem de Bitmap" r:id="rId5" imgW="1886213" imgH="781159" progId="Paint.Picture">
                  <p:embed/>
                </p:oleObj>
              </mc:Choice>
              <mc:Fallback>
                <p:oleObj name="Imagem de Bitmap" r:id="rId5" imgW="1886213" imgH="781159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0762" y="5298146"/>
                        <a:ext cx="4084692" cy="1691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1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it-IT" sz="2800" dirty="0"/>
              <a:t>DIME SC - Portaria SEF 87/2016</a:t>
            </a:r>
            <a:endParaRPr lang="pt-B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ALTERAÇÃO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1066800" y="2306646"/>
            <a:ext cx="13620929" cy="4127059"/>
          </a:xfrm>
        </p:spPr>
        <p:txBody>
          <a:bodyPr/>
          <a:lstStyle/>
          <a:p>
            <a:r>
              <a:rPr lang="pt-BR" b="1" dirty="0"/>
              <a:t>Quadro 13 - Informações sobre Diferença de Alíquota de Operação Interestadual à Consumidor</a:t>
            </a:r>
            <a:endParaRPr lang="pt-BR" dirty="0"/>
          </a:p>
          <a:p>
            <a:r>
              <a:rPr lang="pt-BR" dirty="0"/>
              <a:t>Revogado o item 050 - Saldo Credor do período anterior sobre a diferença de alíquota, deve ser retirado no layout.</a:t>
            </a:r>
          </a:p>
          <a:p>
            <a:r>
              <a:rPr lang="pt-BR" dirty="0"/>
              <a:t>Alterado descrição do item 060 para "Devoluções e anulações".</a:t>
            </a:r>
          </a:p>
          <a:p>
            <a:r>
              <a:rPr lang="pt-BR" dirty="0"/>
              <a:t>Acrescido o item 160 - Saldo Credor a compensar em conta gráfica.</a:t>
            </a:r>
          </a:p>
          <a:p>
            <a:r>
              <a:rPr lang="pt-BR" dirty="0"/>
              <a:t>No item novo (160), é preciso verificar se o item Total de Créditos (090) + Total de Pagamentos Antecipados (110) &gt; Total de Débitos (040). Se for, preencher com o mesmo valor o item 150. Este valor será transportado para o novo item 045 do quadro 05.</a:t>
            </a:r>
          </a:p>
          <a:p>
            <a:r>
              <a:rPr lang="pt-BR" dirty="0"/>
              <a:t>Revogado o item 998 - Saldo Credor da diferença de alíquota para o mês seguinte, deve ser retirado no layout.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353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it-IT" sz="2800" dirty="0"/>
              <a:t>DIME SC - Portaria SEF 87/2016</a:t>
            </a:r>
            <a:endParaRPr lang="pt-B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ALTERAÇÃO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1066800" y="2306646"/>
            <a:ext cx="13620929" cy="4127059"/>
          </a:xfrm>
        </p:spPr>
        <p:txBody>
          <a:bodyPr/>
          <a:lstStyle/>
          <a:p>
            <a:r>
              <a:rPr lang="pt-BR" dirty="0"/>
              <a:t>Quadro 13 – Informações sobre diferença de alíquota de operação interestadual à consumidor</a:t>
            </a:r>
          </a:p>
          <a:p>
            <a:r>
              <a:rPr lang="pt-BR" dirty="0"/>
              <a:t> 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802812"/>
              </p:ext>
            </p:extLst>
          </p:nvPr>
        </p:nvGraphicFramePr>
        <p:xfrm>
          <a:off x="2282101" y="3136472"/>
          <a:ext cx="10134600" cy="3458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Imagem de Bitmap" r:id="rId3" imgW="7800000" imgH="2657846" progId="Paint.Picture">
                  <p:embed/>
                </p:oleObj>
              </mc:Choice>
              <mc:Fallback>
                <p:oleObj name="Imagem de Bitmap" r:id="rId3" imgW="7800000" imgH="265784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101" y="3136472"/>
                        <a:ext cx="10134600" cy="3458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744361"/>
              </p:ext>
            </p:extLst>
          </p:nvPr>
        </p:nvGraphicFramePr>
        <p:xfrm>
          <a:off x="5833110" y="6891560"/>
          <a:ext cx="3417570" cy="182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Imagem de Bitmap" r:id="rId5" imgW="2000000" imgH="1066667" progId="Paint.Picture">
                  <p:embed/>
                </p:oleObj>
              </mc:Choice>
              <mc:Fallback>
                <p:oleObj name="Imagem de Bitmap" r:id="rId5" imgW="2000000" imgH="1066667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3110" y="6891560"/>
                        <a:ext cx="3417570" cy="1822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4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2703530"/>
            <a:ext cx="1335069" cy="1335069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124825" y="4572000"/>
            <a:ext cx="81248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Narrow"/>
                <a:cs typeface="Arial Narrow"/>
              </a:rPr>
              <a:t>IMPLANTAÇÃO</a:t>
            </a:r>
            <a:endParaRPr lang="en-US" sz="4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276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20" y="378639"/>
            <a:ext cx="12935129" cy="558800"/>
          </a:xfrm>
        </p:spPr>
        <p:txBody>
          <a:bodyPr/>
          <a:lstStyle/>
          <a:p>
            <a:r>
              <a:rPr lang="en-US" sz="2800" dirty="0" err="1" smtClean="0"/>
              <a:t>Liberação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601800" y="2090861"/>
            <a:ext cx="15046049" cy="6108259"/>
          </a:xfrm>
        </p:spPr>
        <p:txBody>
          <a:bodyPr/>
          <a:lstStyle/>
          <a:p>
            <a:r>
              <a:rPr lang="en-US" b="1" dirty="0" smtClean="0"/>
              <a:t>Update:</a:t>
            </a:r>
          </a:p>
          <a:p>
            <a:r>
              <a:rPr lang="en-US" dirty="0" smtClean="0"/>
              <a:t>04-2016 (12.1.12) </a:t>
            </a:r>
          </a:p>
          <a:p>
            <a:r>
              <a:rPr lang="en-US" dirty="0" smtClean="0"/>
              <a:t>Download: 05/08/2016</a:t>
            </a:r>
          </a:p>
          <a:p>
            <a:endParaRPr lang="en-US" dirty="0"/>
          </a:p>
          <a:p>
            <a:r>
              <a:rPr lang="en-US" b="1" dirty="0" err="1" smtClean="0"/>
              <a:t>Documento</a:t>
            </a:r>
            <a:r>
              <a:rPr lang="en-US" b="1" dirty="0" smtClean="0"/>
              <a:t> </a:t>
            </a:r>
            <a:r>
              <a:rPr lang="en-US" b="1" dirty="0" err="1" smtClean="0"/>
              <a:t>Técnico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MANFIS01-45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tdn.totvs.com/display/LLOG/DT_SPED_FISCAL_1400_PRODUTOR_RURAL_COM_IE</a:t>
            </a:r>
            <a:endParaRPr lang="en-US" dirty="0" smtClean="0"/>
          </a:p>
          <a:p>
            <a:r>
              <a:rPr lang="en-US" dirty="0" smtClean="0"/>
              <a:t>MANFIS01-65:</a:t>
            </a:r>
            <a:r>
              <a:rPr lang="pt-BR" dirty="0"/>
              <a:t> </a:t>
            </a:r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tdn.totvs.com/display/LLOG/DT_Devolucao_Sem_Credito_DIFAL</a:t>
            </a:r>
            <a:endParaRPr lang="pt-BR" dirty="0" smtClean="0"/>
          </a:p>
          <a:p>
            <a:r>
              <a:rPr lang="en-US" dirty="0"/>
              <a:t>MANFIS01-415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tdn.totvs.com/display/LLOG/DT_DIME_SC_PORTARIA_87_2016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8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370874" y="2186004"/>
            <a:ext cx="4754136" cy="558800"/>
          </a:xfrm>
          <a:prstGeom prst="rect">
            <a:avLst/>
          </a:prstGeom>
        </p:spPr>
        <p:txBody>
          <a:bodyPr anchor="ctr"/>
          <a:lstStyle>
            <a:lvl1pPr algn="l" defTabSz="725488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FFFFF"/>
                </a:solidFill>
                <a:latin typeface="Arial Narrow"/>
                <a:ea typeface="ヒラギノ角ゴ Pro W3" pitchFamily="-107" charset="-128"/>
                <a:cs typeface="Arial Narrow"/>
              </a:defRPr>
            </a:lvl1pPr>
            <a:lvl2pPr algn="ctr" defTabSz="725488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2pPr>
            <a:lvl3pPr algn="ctr" defTabSz="725488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3pPr>
            <a:lvl4pPr algn="ctr" defTabSz="725488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4pPr>
            <a:lvl5pPr algn="ctr" defTabSz="725488" rtl="0" eaLnBrk="0" fontAlgn="base" hangingPunct="0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5pPr>
            <a:lvl6pPr marL="457200" algn="ctr" defTabSz="7254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6pPr>
            <a:lvl7pPr marL="914400" algn="ctr" defTabSz="7254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7pPr>
            <a:lvl8pPr marL="1371600" algn="ctr" defTabSz="7254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8pPr>
            <a:lvl9pPr marL="1828800" algn="ctr" defTabSz="7254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charset="0"/>
                <a:ea typeface="ヒラギノ角ゴ Pro W3" pitchFamily="-107" charset="-128"/>
                <a:cs typeface="ヒラギノ角ゴ Pro W3" pitchFamily="-107" charset="-128"/>
              </a:defRPr>
            </a:lvl9pPr>
          </a:lstStyle>
          <a:p>
            <a:r>
              <a:rPr lang="en-US" dirty="0" smtClean="0"/>
              <a:t>Patricia Moreira Librelato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idx="14"/>
          </p:nvPr>
        </p:nvSpPr>
        <p:spPr>
          <a:xfrm>
            <a:off x="10372725" y="2901871"/>
            <a:ext cx="4754136" cy="85301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atricia.librelato@totvs.com.br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pt-BR" sz="2800" dirty="0"/>
              <a:t>SPED Fiscal - Registro 1400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OBJETIVO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1676400" y="2319461"/>
            <a:ext cx="13971449" cy="4127059"/>
          </a:xfrm>
        </p:spPr>
        <p:txBody>
          <a:bodyPr/>
          <a:lstStyle/>
          <a:p>
            <a:r>
              <a:rPr lang="pt-BR" dirty="0"/>
              <a:t>Alterar o SPED Fiscal para que gere o registro 1400 para notas fiscais de entrada de Produtores Rurais que possuem Inscrição Estadual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Conforme consta no manual da GIA SP, o registro 1400 deve ser gerado para notas fiscais de entrada de Produtores Rurais que possuem Inscrição Estadual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Para o estado de São Paulo a Portaria CAT nº 147/2009, no final de seu anexo VII, esclarece que as instruções necessárias ao preenchimento do Registro 1400 da EFD-ICMS/IPI estarão disponíveis para consulta no site da Secretaria da Fazenda do Estado de São Paulo (</a:t>
            </a:r>
            <a:r>
              <a:rPr lang="pt-BR" dirty="0">
                <a:hlinkClick r:id="rId2"/>
              </a:rPr>
              <a:t>www.fazenda.sp.gov.br</a:t>
            </a:r>
            <a:r>
              <a:rPr lang="pt-BR" dirty="0"/>
              <a:t>, em Download/DIPAM/Manual da DIPAM 2016), assumindo as mesmas regras da DIPAM para os registros 1400 da EFD ICMS IPI.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05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pt-BR" sz="2800" dirty="0"/>
              <a:t>SPED Fiscal - Registro 1400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ALTERAÇÃO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1280160" y="2319461"/>
            <a:ext cx="14367689" cy="412705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dirty="0" smtClean="0"/>
              <a:t> Alterado para quando a Empresa for do Estado de São Paulo, não verificar se tem inscrição estadual, e verificar se o fornecedor participa da DIPAM-B e se o código fiscal do item da nota fiscal de entrada está configurada com os códigos da DIPAM-B:</a:t>
            </a:r>
          </a:p>
          <a:p>
            <a:endParaRPr lang="pt-BR" dirty="0" smtClean="0"/>
          </a:p>
          <a:p>
            <a:r>
              <a:rPr lang="pt-BR" dirty="0" smtClean="0"/>
              <a:t>Códigos </a:t>
            </a:r>
            <a:r>
              <a:rPr lang="pt-BR"/>
              <a:t>DIPAM </a:t>
            </a:r>
            <a:r>
              <a:rPr lang="pt-BR" smtClean="0"/>
              <a:t>1.2 (compras </a:t>
            </a:r>
            <a:r>
              <a:rPr lang="pt-BR" dirty="0"/>
              <a:t>de produtores rurais) 	</a:t>
            </a:r>
          </a:p>
          <a:p>
            <a:r>
              <a:rPr lang="pt-BR" dirty="0"/>
              <a:t>Código DIPAM 2.6 (rateio da produção rural) 	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63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pt-BR" sz="2800" dirty="0"/>
              <a:t>SPED Fiscal - Registro 1400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ALTERAÇÃO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1112520" y="2085072"/>
            <a:ext cx="14367689" cy="4127059"/>
          </a:xfrm>
        </p:spPr>
        <p:txBody>
          <a:bodyPr/>
          <a:lstStyle/>
          <a:p>
            <a:r>
              <a:rPr lang="pt-BR" dirty="0" smtClean="0"/>
              <a:t>Para o estado de SP, o registro 1400 será gerado para as notas fiscais de entrada que tenham o fornecedor que participa da DIPAM-B.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5999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134244"/>
              </p:ext>
            </p:extLst>
          </p:nvPr>
        </p:nvGraphicFramePr>
        <p:xfrm>
          <a:off x="8296364" y="3246750"/>
          <a:ext cx="6324600" cy="538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m de Bitmap" r:id="rId3" imgW="5296639" imgH="4495238" progId="Paint.Picture">
                  <p:embed/>
                </p:oleObj>
              </mc:Choice>
              <mc:Fallback>
                <p:oleObj name="Imagem de Bitmap" r:id="rId3" imgW="5296639" imgH="4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364" y="3246750"/>
                        <a:ext cx="6324600" cy="5383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015" y="3590712"/>
            <a:ext cx="70485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pt-BR" sz="2800" dirty="0"/>
              <a:t>SPED Fiscal - Registro 1400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ALTERAÇÃO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975360" y="2046572"/>
            <a:ext cx="14504849" cy="4165559"/>
          </a:xfrm>
        </p:spPr>
        <p:txBody>
          <a:bodyPr/>
          <a:lstStyle/>
          <a:p>
            <a:r>
              <a:rPr lang="pt-BR" dirty="0" smtClean="0"/>
              <a:t>O código </a:t>
            </a:r>
            <a:r>
              <a:rPr lang="pt-BR" dirty="0"/>
              <a:t>fiscal do item da nota fiscal de entrada está configurada </a:t>
            </a:r>
            <a:r>
              <a:rPr lang="pt-BR" dirty="0" smtClean="0"/>
              <a:t>no SUP0600 com </a:t>
            </a:r>
            <a:r>
              <a:rPr lang="pt-BR" dirty="0"/>
              <a:t>os códigos da DIPAM-B: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5999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" y="2709862"/>
            <a:ext cx="5391150" cy="22002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95" y="5337687"/>
            <a:ext cx="5410200" cy="29051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632" y="3306220"/>
            <a:ext cx="6878584" cy="40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20" y="378639"/>
            <a:ext cx="12325529" cy="558800"/>
          </a:xfrm>
        </p:spPr>
        <p:txBody>
          <a:bodyPr/>
          <a:lstStyle/>
          <a:p>
            <a:r>
              <a:rPr lang="pt-BR" sz="2800" dirty="0"/>
              <a:t>SPED Fiscal - Registro 1400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01801" y="1175133"/>
            <a:ext cx="3360600" cy="853016"/>
          </a:xfrm>
        </p:spPr>
        <p:txBody>
          <a:bodyPr/>
          <a:lstStyle/>
          <a:p>
            <a:r>
              <a:rPr lang="en-US" dirty="0" smtClean="0"/>
              <a:t>ALTERAÇÃO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1143000" y="2564911"/>
            <a:ext cx="14504849" cy="4165559"/>
          </a:xfrm>
        </p:spPr>
        <p:txBody>
          <a:bodyPr/>
          <a:lstStyle/>
          <a:p>
            <a:r>
              <a:rPr lang="pt-BR" dirty="0" smtClean="0"/>
              <a:t>Geração do Registro 1400 no SPED Fiscal, neste caso tinha duas notas, uma de R$ 1000,00 e outra de R$ 285,00. </a:t>
            </a:r>
          </a:p>
          <a:p>
            <a:endParaRPr lang="pt-BR" dirty="0"/>
          </a:p>
          <a:p>
            <a:r>
              <a:rPr lang="pt-BR" dirty="0" smtClean="0"/>
              <a:t> </a:t>
            </a:r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Para os demais estados não será realizado essa verificação da DIPAM-B, gerando para todas as notas fiscais de entrada.</a:t>
            </a:r>
            <a:endParaRPr lang="pt-BR" dirty="0"/>
          </a:p>
          <a:p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5999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7640" y="518339"/>
            <a:ext cx="162496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65547"/>
              </p:ext>
            </p:extLst>
          </p:nvPr>
        </p:nvGraphicFramePr>
        <p:xfrm>
          <a:off x="1249680" y="3655621"/>
          <a:ext cx="6278880" cy="1381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Imagem de Bitmap" r:id="rId3" imgW="3048426" imgH="666667" progId="Paint.Picture">
                  <p:embed/>
                </p:oleObj>
              </mc:Choice>
              <mc:Fallback>
                <p:oleObj name="Imagem de Bitmap" r:id="rId3" imgW="3048426" imgH="6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680" y="3655621"/>
                        <a:ext cx="6278880" cy="1381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63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2703530"/>
            <a:ext cx="1335069" cy="1335069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124825" y="4572000"/>
            <a:ext cx="81248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Arial Narrow"/>
                <a:cs typeface="Arial Narrow"/>
              </a:rPr>
              <a:t>PROCEDIMENTOS</a:t>
            </a:r>
            <a:endParaRPr lang="en-US" sz="4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157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78639"/>
            <a:ext cx="12371249" cy="558800"/>
          </a:xfrm>
        </p:spPr>
        <p:txBody>
          <a:bodyPr/>
          <a:lstStyle/>
          <a:p>
            <a:r>
              <a:rPr lang="pt-BR" sz="2800" dirty="0"/>
              <a:t>Livro Eletrônico do DF</a:t>
            </a:r>
            <a:endParaRPr lang="pt-BR" sz="28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708480" y="2876673"/>
            <a:ext cx="14436449" cy="471284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t-BR" sz="2400" dirty="0"/>
              <a:t>Configurar o fornecedor com DIPAM-B no VDP0815 --&gt; Informações complementares fornecedor</a:t>
            </a:r>
            <a:r>
              <a:rPr lang="pt-BR" sz="2400" dirty="0" smtClean="0"/>
              <a:t>;</a:t>
            </a:r>
            <a:endParaRPr lang="pt-BR" sz="2400" dirty="0"/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Configurar o código do DIPAM-B no SUP0600;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No SUP3760 informar notas fiscais de entrada com o fornecedor e código fiscal do item configurado nos itens acima;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Processar o OBF0110, verificar se as informações das notas fiscais foram apresentadas no registro 1400.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BR" dirty="0" smtClean="0"/>
              <a:t>PROCEDIMENTOS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52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OTVS - Paleta Oficial">
      <a:dk1>
        <a:sysClr val="windowText" lastClr="000000"/>
      </a:dk1>
      <a:lt1>
        <a:sysClr val="window" lastClr="FFFFFF"/>
      </a:lt1>
      <a:dk2>
        <a:srgbClr val="0C9AC0"/>
      </a:dk2>
      <a:lt2>
        <a:srgbClr val="FFFFFF"/>
      </a:lt2>
      <a:accent1>
        <a:srgbClr val="272054"/>
      </a:accent1>
      <a:accent2>
        <a:srgbClr val="00749B"/>
      </a:accent2>
      <a:accent3>
        <a:srgbClr val="4A5C61"/>
      </a:accent3>
      <a:accent4>
        <a:srgbClr val="00B5C7"/>
      </a:accent4>
      <a:accent5>
        <a:srgbClr val="ED9C2E"/>
      </a:accent5>
      <a:accent6>
        <a:srgbClr val="FFFFFF"/>
      </a:accent6>
      <a:hlink>
        <a:srgbClr val="00B5C7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>
          <a:defRPr sz="2800" dirty="0" err="1" smtClean="0">
            <a:solidFill>
              <a:srgbClr val="4A5C61"/>
            </a:solidFill>
            <a:latin typeface="Arial Narrow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8840</TotalTime>
  <Words>736</Words>
  <Application>Microsoft Office PowerPoint</Application>
  <PresentationFormat>Personalizar</PresentationFormat>
  <Paragraphs>124</Paragraphs>
  <Slides>27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Courier New</vt:lpstr>
      <vt:lpstr>Lucida Grande</vt:lpstr>
      <vt:lpstr>ヒラギノ角ゴ Pro W3</vt:lpstr>
      <vt:lpstr>Office Theme</vt:lpstr>
      <vt:lpstr>Imagem de Bitmap</vt:lpstr>
      <vt:lpstr>Gestão Fiscal, Junho/2016</vt:lpstr>
      <vt:lpstr>Apresentação do PowerPoint</vt:lpstr>
      <vt:lpstr>SPED Fiscal - Registro 1400</vt:lpstr>
      <vt:lpstr>SPED Fiscal - Registro 1400</vt:lpstr>
      <vt:lpstr>SPED Fiscal - Registro 1400</vt:lpstr>
      <vt:lpstr>SPED Fiscal - Registro 1400</vt:lpstr>
      <vt:lpstr>SPED Fiscal - Registro 1400</vt:lpstr>
      <vt:lpstr>Apresentação do PowerPoint</vt:lpstr>
      <vt:lpstr>Livro Eletrônico do DF</vt:lpstr>
      <vt:lpstr>Gestão Fiscal, Junho/2016</vt:lpstr>
      <vt:lpstr>Apresentação do PowerPoint</vt:lpstr>
      <vt:lpstr>DIFAL - NF de devolução sem direito a crédito</vt:lpstr>
      <vt:lpstr>DIFAL - NF de devolução sem direito a crédito</vt:lpstr>
      <vt:lpstr>DIFAL - NF de devolução sem direito a crédito</vt:lpstr>
      <vt:lpstr>DIFAL - NF de devolução sem direito a crédito</vt:lpstr>
      <vt:lpstr>Apresentação do PowerPoint</vt:lpstr>
      <vt:lpstr>DIFAL - NF de devolução sem direito a crédito</vt:lpstr>
      <vt:lpstr>Gestão Fiscal, Junho/2016</vt:lpstr>
      <vt:lpstr>Apresentação do PowerPoint</vt:lpstr>
      <vt:lpstr>DIME SC - Portaria SEF 87/2016</vt:lpstr>
      <vt:lpstr>DIME SC - Portaria SEF 87/2016</vt:lpstr>
      <vt:lpstr>DIME SC - Portaria SEF 87/2016</vt:lpstr>
      <vt:lpstr>DIME SC - Portaria SEF 87/2016</vt:lpstr>
      <vt:lpstr>DIME SC - Portaria SEF 87/2016</vt:lpstr>
      <vt:lpstr>Apresentação do PowerPoint</vt:lpstr>
      <vt:lpstr>Liberação</vt:lpstr>
      <vt:lpstr>Apresentação do PowerPoint</vt:lpstr>
    </vt:vector>
  </TitlesOfParts>
  <Company>OZ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Thiago Alves Soares</dc:creator>
  <cp:lastModifiedBy>Luciane Gomes Pinheiro</cp:lastModifiedBy>
  <cp:revision>503</cp:revision>
  <dcterms:created xsi:type="dcterms:W3CDTF">2014-04-10T12:12:37Z</dcterms:created>
  <dcterms:modified xsi:type="dcterms:W3CDTF">2016-07-06T11:33:16Z</dcterms:modified>
</cp:coreProperties>
</file>