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  <p:sldMasterId id="2147483747" r:id="rId2"/>
    <p:sldMasterId id="2147483746" r:id="rId3"/>
    <p:sldMasterId id="2147483745" r:id="rId4"/>
    <p:sldMasterId id="2147483743" r:id="rId5"/>
    <p:sldMasterId id="2147483742" r:id="rId6"/>
    <p:sldMasterId id="2147483740" r:id="rId7"/>
    <p:sldMasterId id="2147483739" r:id="rId8"/>
    <p:sldMasterId id="2147483738" r:id="rId9"/>
    <p:sldMasterId id="2147483731" r:id="rId10"/>
  </p:sldMasterIdLst>
  <p:notesMasterIdLst>
    <p:notesMasterId r:id="rId121"/>
  </p:notesMasterIdLst>
  <p:handoutMasterIdLst>
    <p:handoutMasterId r:id="rId122"/>
  </p:handoutMasterIdLst>
  <p:sldIdLst>
    <p:sldId id="296" r:id="rId11"/>
    <p:sldId id="293" r:id="rId12"/>
    <p:sldId id="294" r:id="rId13"/>
    <p:sldId id="273" r:id="rId14"/>
    <p:sldId id="313" r:id="rId15"/>
    <p:sldId id="314" r:id="rId16"/>
    <p:sldId id="436" r:id="rId17"/>
    <p:sldId id="324" r:id="rId18"/>
    <p:sldId id="315" r:id="rId19"/>
    <p:sldId id="316" r:id="rId20"/>
    <p:sldId id="325" r:id="rId21"/>
    <p:sldId id="327" r:id="rId22"/>
    <p:sldId id="332" r:id="rId23"/>
    <p:sldId id="333" r:id="rId24"/>
    <p:sldId id="334" r:id="rId25"/>
    <p:sldId id="335" r:id="rId26"/>
    <p:sldId id="336" r:id="rId27"/>
    <p:sldId id="337" r:id="rId28"/>
    <p:sldId id="317" r:id="rId29"/>
    <p:sldId id="438" r:id="rId30"/>
    <p:sldId id="350" r:id="rId31"/>
    <p:sldId id="351" r:id="rId32"/>
    <p:sldId id="352" r:id="rId33"/>
    <p:sldId id="353" r:id="rId34"/>
    <p:sldId id="354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8" r:id="rId45"/>
    <p:sldId id="349" r:id="rId46"/>
    <p:sldId id="355" r:id="rId47"/>
    <p:sldId id="356" r:id="rId48"/>
    <p:sldId id="362" r:id="rId49"/>
    <p:sldId id="363" r:id="rId50"/>
    <p:sldId id="364" r:id="rId51"/>
    <p:sldId id="365" r:id="rId52"/>
    <p:sldId id="366" r:id="rId53"/>
    <p:sldId id="437" r:id="rId54"/>
    <p:sldId id="318" r:id="rId55"/>
    <p:sldId id="367" r:id="rId56"/>
    <p:sldId id="368" r:id="rId57"/>
    <p:sldId id="369" r:id="rId58"/>
    <p:sldId id="370" r:id="rId59"/>
    <p:sldId id="374" r:id="rId60"/>
    <p:sldId id="371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8" r:id="rId91"/>
    <p:sldId id="406" r:id="rId92"/>
    <p:sldId id="409" r:id="rId93"/>
    <p:sldId id="410" r:id="rId94"/>
    <p:sldId id="411" r:id="rId95"/>
    <p:sldId id="412" r:id="rId96"/>
    <p:sldId id="413" r:id="rId97"/>
    <p:sldId id="414" r:id="rId98"/>
    <p:sldId id="415" r:id="rId99"/>
    <p:sldId id="416" r:id="rId100"/>
    <p:sldId id="417" r:id="rId101"/>
    <p:sldId id="418" r:id="rId102"/>
    <p:sldId id="419" r:id="rId103"/>
    <p:sldId id="420" r:id="rId104"/>
    <p:sldId id="421" r:id="rId105"/>
    <p:sldId id="422" r:id="rId106"/>
    <p:sldId id="423" r:id="rId107"/>
    <p:sldId id="424" r:id="rId108"/>
    <p:sldId id="425" r:id="rId109"/>
    <p:sldId id="426" r:id="rId110"/>
    <p:sldId id="427" r:id="rId111"/>
    <p:sldId id="428" r:id="rId112"/>
    <p:sldId id="429" r:id="rId113"/>
    <p:sldId id="430" r:id="rId114"/>
    <p:sldId id="431" r:id="rId115"/>
    <p:sldId id="432" r:id="rId116"/>
    <p:sldId id="433" r:id="rId117"/>
    <p:sldId id="434" r:id="rId118"/>
    <p:sldId id="435" r:id="rId119"/>
    <p:sldId id="271" r:id="rId120"/>
  </p:sldIdLst>
  <p:sldSz cx="16249650" cy="9144000"/>
  <p:notesSz cx="6858000" cy="9144000"/>
  <p:defaultTextStyle>
    <a:defPPr>
      <a:defRPr lang="en-US"/>
    </a:defPPr>
    <a:lvl1pPr marL="0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531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061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6592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2123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7653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3184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8715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4245" algn="l" defTabSz="7255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7">
          <p15:clr>
            <a:srgbClr val="A4A3A4"/>
          </p15:clr>
        </p15:guide>
        <p15:guide id="2" orient="horz" pos="2772">
          <p15:clr>
            <a:srgbClr val="A4A3A4"/>
          </p15:clr>
        </p15:guide>
        <p15:guide id="3" pos="1256">
          <p15:clr>
            <a:srgbClr val="A4A3A4"/>
          </p15:clr>
        </p15:guide>
        <p15:guide id="4" pos="5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528"/>
    <a:srgbClr val="FFFFFF"/>
    <a:srgbClr val="4A5C61"/>
    <a:srgbClr val="00739C"/>
    <a:srgbClr val="297BB5"/>
    <a:srgbClr val="5BB3CA"/>
    <a:srgbClr val="00B5C7"/>
    <a:srgbClr val="595959"/>
    <a:srgbClr val="424242"/>
    <a:srgbClr val="2C4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434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26" y="822"/>
      </p:cViewPr>
      <p:guideLst>
        <p:guide orient="horz" pos="2057"/>
        <p:guide orient="horz" pos="2772"/>
        <p:guide pos="1256"/>
        <p:guide pos="5203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124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62EBD-B9F3-BB47-B2F2-14A47F64F7D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4C627-9AD9-DF4D-BC02-9FC6BFA1C46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66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8471-3ADC-0549-A149-2366DEF02ADD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4297-7149-3F48-AC8D-4200D8F84BC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531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061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6592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2123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7653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3184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8715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4245" algn="l" defTabSz="7255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860129" y="1744394"/>
            <a:ext cx="12457383" cy="3404381"/>
          </a:xfrm>
          <a:prstGeom prst="rect">
            <a:avLst/>
          </a:prstGeom>
        </p:spPr>
        <p:txBody>
          <a:bodyPr lIns="91382" tIns="45691" rIns="91382" bIns="45691" anchor="ctr" anchorCtr="0"/>
          <a:lstStyle>
            <a:lvl1pPr marL="0" marR="0" indent="0" algn="ctr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pt-BR" sz="7200" b="1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marL="0" marR="0" lvl="0" indent="0" algn="ctr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  <p:pic>
        <p:nvPicPr>
          <p:cNvPr id="10" name="Picture 9" descr="TOTVS_po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44" y="7084145"/>
            <a:ext cx="3317537" cy="1331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52947" y="5428641"/>
            <a:ext cx="8050455" cy="430213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2100" b="1" baseline="0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DO AUTOR – MÊS / AAAA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6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1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74205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098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1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74205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830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2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74206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019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2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74206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967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2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74206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113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2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74206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907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3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91366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97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3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91366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762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3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91366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61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3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91366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017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TVS_po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44" y="7084145"/>
            <a:ext cx="3317537" cy="1331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860129" y="1744394"/>
            <a:ext cx="12457383" cy="3404381"/>
          </a:xfrm>
          <a:prstGeom prst="rect">
            <a:avLst/>
          </a:prstGeom>
        </p:spPr>
        <p:txBody>
          <a:bodyPr lIns="91382" tIns="45691" rIns="91382" bIns="45691" anchor="ctr" anchorCtr="0"/>
          <a:lstStyle>
            <a:lvl1pPr marL="0" marR="0" indent="0" algn="ctr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pt-BR" sz="7200" b="1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marL="0" marR="0" lvl="0" indent="0" algn="ctr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52947" y="5428641"/>
            <a:ext cx="8050455" cy="430213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2100" b="1" baseline="0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DO AUTOR – MÊS / AAAA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4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41468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089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4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41468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53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4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41468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202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4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41468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249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2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0731" y="1842298"/>
            <a:ext cx="8288931" cy="51978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297BB5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310730" y="2542564"/>
            <a:ext cx="8288931" cy="5181133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93158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2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0733" y="2572615"/>
            <a:ext cx="8288930" cy="5151083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2400"/>
              </a:spcAft>
              <a:buFont typeface="+mj-lt"/>
              <a:buNone/>
              <a:defRPr sz="24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</a:t>
            </a:r>
            <a:r>
              <a:rPr lang="en-US" dirty="0" err="1" smtClean="0"/>
              <a:t>introdutório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0733" y="1791686"/>
            <a:ext cx="8288931" cy="51978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297BB5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2" name="Picture 11" descr="selo_confidencial_di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2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0734" y="2497294"/>
            <a:ext cx="8288930" cy="522640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2400"/>
              </a:spcAft>
              <a:buFont typeface="+mj-lt"/>
              <a:buNone/>
              <a:defRPr sz="24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</a:t>
            </a:r>
            <a:r>
              <a:rPr lang="en-US" dirty="0" err="1" smtClean="0"/>
              <a:t>introdutório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0733" y="1758646"/>
            <a:ext cx="8288931" cy="51978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297BB5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2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0734" y="2488320"/>
            <a:ext cx="8288930" cy="5235378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2400"/>
              </a:spcAft>
              <a:buFont typeface="+mj-lt"/>
              <a:buNone/>
              <a:defRPr sz="24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</a:t>
            </a:r>
            <a:r>
              <a:rPr lang="en-US" dirty="0" err="1" smtClean="0"/>
              <a:t>introdutório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0733" y="1740698"/>
            <a:ext cx="8288931" cy="51978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rgbClr val="297BB5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2 (vazio)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08125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2 (vazio)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2" name="Picture 11" descr="selo_confidencial_di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6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TVS_po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44" y="7084145"/>
            <a:ext cx="3317537" cy="1331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860129" y="1744394"/>
            <a:ext cx="12457383" cy="3404381"/>
          </a:xfrm>
          <a:prstGeom prst="rect">
            <a:avLst/>
          </a:prstGeom>
        </p:spPr>
        <p:txBody>
          <a:bodyPr lIns="91382" tIns="45691" rIns="91382" bIns="45691" anchor="ctr" anchorCtr="0"/>
          <a:lstStyle>
            <a:lvl1pPr marL="0" marR="0" indent="0" algn="ctr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pt-BR" sz="7200" b="1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marL="0" marR="0" lvl="0" indent="0" algn="ctr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52947" y="5428641"/>
            <a:ext cx="8050455" cy="430213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2100" b="1" baseline="0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DO AUTOR – MÊS / AAAA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0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2 (vazio)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9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2 (vazio)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a 04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41468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80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3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4" name="Picture 13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0730" y="1758646"/>
            <a:ext cx="8288932" cy="51978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0732" y="2497294"/>
            <a:ext cx="8288930" cy="681051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2400"/>
              </a:spcAft>
              <a:buFont typeface="+mj-lt"/>
              <a:buNone/>
              <a:defRPr sz="2400" b="1" i="0" baseline="0">
                <a:solidFill>
                  <a:srgbClr val="F59528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310732" y="3432517"/>
            <a:ext cx="8288930" cy="251050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159995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3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0730" y="1758646"/>
            <a:ext cx="8288932" cy="51978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4" name="Picture 13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pic>
        <p:nvPicPr>
          <p:cNvPr id="12" name="Picture 11" descr="selo_confidencial_di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0732" y="2497294"/>
            <a:ext cx="8288930" cy="681051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2400"/>
              </a:spcAft>
              <a:buFont typeface="+mj-lt"/>
              <a:buNone/>
              <a:defRPr sz="2400" b="1" i="0" baseline="0">
                <a:solidFill>
                  <a:srgbClr val="F59528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310732" y="3432517"/>
            <a:ext cx="8288930" cy="251050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247627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3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4" name="Picture 13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0730" y="1758646"/>
            <a:ext cx="8288932" cy="51978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0732" y="2497294"/>
            <a:ext cx="8288930" cy="681051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2400"/>
              </a:spcAft>
              <a:buFont typeface="+mj-lt"/>
              <a:buNone/>
              <a:defRPr sz="2400" b="1" i="0" baseline="0">
                <a:solidFill>
                  <a:srgbClr val="F59528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310732" y="3432517"/>
            <a:ext cx="8288930" cy="251050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247627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3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4" name="Picture 13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0730" y="1758646"/>
            <a:ext cx="8288932" cy="51978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0732" y="2497294"/>
            <a:ext cx="8288930" cy="681051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2400"/>
              </a:spcAft>
              <a:buFont typeface="+mj-lt"/>
              <a:buNone/>
              <a:defRPr sz="2400" b="1" i="0" baseline="0">
                <a:solidFill>
                  <a:srgbClr val="F59528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310732" y="3432517"/>
            <a:ext cx="8288930" cy="251050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  <a:p>
            <a:pPr lvl="0"/>
            <a:r>
              <a:rPr lang="en-US" dirty="0" smtClean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247627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3 (vazio)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4" name="Picture 13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3 (vazio)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4" name="Picture 13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pic>
        <p:nvPicPr>
          <p:cNvPr id="12" name="Picture 11" descr="selo_confidencial_di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3 (vazio)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4" name="Picture 13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40" y="3244663"/>
            <a:ext cx="5828227" cy="3012427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742950" marR="0" indent="-74295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 sz="3600" b="0" baseline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</a:p>
          <a:p>
            <a:pPr lvl="0"/>
            <a:r>
              <a:rPr lang="en-US" dirty="0" smtClean="0"/>
              <a:t>Item 4</a:t>
            </a:r>
          </a:p>
          <a:p>
            <a:pPr lvl="0"/>
            <a:r>
              <a:rPr lang="en-US" dirty="0" smtClean="0"/>
              <a:t>Item 5</a:t>
            </a:r>
          </a:p>
          <a:p>
            <a:pPr lvl="0"/>
            <a:endParaRPr lang="en-US" dirty="0" smtClean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3280544" cy="71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CACB6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ÍNDICE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262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3 (vazio)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13269981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4" name="Picture 13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4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25954" cy="9144000"/>
          </a:xfrm>
          <a:prstGeom prst="rect">
            <a:avLst/>
          </a:prstGeom>
          <a:solidFill>
            <a:srgbClr val="2C47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93618" y="1493524"/>
            <a:ext cx="9508787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600" b="0">
                <a:solidFill>
                  <a:srgbClr val="297BB5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9230022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93618" y="2237396"/>
            <a:ext cx="9508787" cy="273363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</a:t>
            </a:r>
            <a:r>
              <a:rPr lang="en-US" dirty="0" err="1" smtClean="0"/>
              <a:t>introdutório</a:t>
            </a:r>
            <a:endParaRPr lang="en-US" dirty="0" smtClean="0"/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61135" y="56927"/>
            <a:ext cx="8531164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22319" y="3545052"/>
            <a:ext cx="3825087" cy="213035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 algn="ctr">
              <a:spcBef>
                <a:spcPts val="52"/>
              </a:spcBef>
              <a:spcAft>
                <a:spcPts val="600"/>
              </a:spcAft>
              <a:buFont typeface="+mj-lt"/>
              <a:buNone/>
              <a:defRPr sz="28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INTRODUTÓRIO</a:t>
            </a:r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021228" y="1508035"/>
            <a:ext cx="1819528" cy="1819530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4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4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25954" cy="9144000"/>
          </a:xfrm>
          <a:prstGeom prst="rect">
            <a:avLst/>
          </a:prstGeom>
          <a:solidFill>
            <a:srgbClr val="2C47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93618" y="1493524"/>
            <a:ext cx="9508787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600" b="0">
                <a:solidFill>
                  <a:srgbClr val="297BB5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9230022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93618" y="2237396"/>
            <a:ext cx="9508787" cy="273363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</a:t>
            </a:r>
            <a:r>
              <a:rPr lang="en-US" dirty="0" err="1" smtClean="0"/>
              <a:t>introdutório</a:t>
            </a:r>
            <a:endParaRPr lang="en-US" dirty="0" smtClean="0"/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61135" y="56927"/>
            <a:ext cx="8531164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22319" y="3545052"/>
            <a:ext cx="3825087" cy="213035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 algn="ctr">
              <a:spcBef>
                <a:spcPts val="52"/>
              </a:spcBef>
              <a:spcAft>
                <a:spcPts val="600"/>
              </a:spcAft>
              <a:buFont typeface="+mj-lt"/>
              <a:buNone/>
              <a:defRPr sz="28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INTRODUTÓRIO</a:t>
            </a:r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021228" y="1508035"/>
            <a:ext cx="1819528" cy="1819530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7" name="Picture 16" descr="selo_confidencial_di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4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25954" cy="9144000"/>
          </a:xfrm>
          <a:prstGeom prst="rect">
            <a:avLst/>
          </a:prstGeom>
          <a:solidFill>
            <a:srgbClr val="2C47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93618" y="1493524"/>
            <a:ext cx="9508787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600" b="0">
                <a:solidFill>
                  <a:srgbClr val="297BB5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9230022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93618" y="2237396"/>
            <a:ext cx="9508787" cy="273363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</a:t>
            </a:r>
            <a:r>
              <a:rPr lang="en-US" dirty="0" err="1" smtClean="0"/>
              <a:t>introdutório</a:t>
            </a:r>
            <a:endParaRPr lang="en-US" dirty="0" smtClean="0"/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61135" y="56927"/>
            <a:ext cx="8531164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22319" y="3545052"/>
            <a:ext cx="3825087" cy="213035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 algn="ctr">
              <a:spcBef>
                <a:spcPts val="52"/>
              </a:spcBef>
              <a:spcAft>
                <a:spcPts val="600"/>
              </a:spcAft>
              <a:buFont typeface="+mj-lt"/>
              <a:buNone/>
              <a:defRPr sz="28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INTRODUTÓRIO</a:t>
            </a:r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021228" y="1508035"/>
            <a:ext cx="1819528" cy="1819530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4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25954" cy="9144000"/>
          </a:xfrm>
          <a:prstGeom prst="rect">
            <a:avLst/>
          </a:prstGeom>
          <a:solidFill>
            <a:srgbClr val="2C47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93618" y="1493524"/>
            <a:ext cx="9508787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600" b="0">
                <a:solidFill>
                  <a:srgbClr val="297BB5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SUBTÍTULO</a:t>
            </a:r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9230022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93618" y="2237396"/>
            <a:ext cx="9508787" cy="273363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>
              <a:spcBef>
                <a:spcPts val="52"/>
              </a:spcBef>
              <a:spcAft>
                <a:spcPts val="600"/>
              </a:spcAft>
              <a:buFont typeface="+mj-lt"/>
              <a:buNone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</a:t>
            </a:r>
            <a:r>
              <a:rPr lang="en-US" dirty="0" err="1" smtClean="0"/>
              <a:t>introdutório</a:t>
            </a:r>
            <a:endParaRPr lang="en-US" dirty="0" smtClean="0"/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61135" y="56927"/>
            <a:ext cx="8531164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22319" y="3545052"/>
            <a:ext cx="3825087" cy="2130354"/>
          </a:xfrm>
          <a:prstGeom prst="rect">
            <a:avLst/>
          </a:prstGeom>
        </p:spPr>
        <p:txBody>
          <a:bodyPr lIns="91382" tIns="45691" rIns="91382" bIns="45691"/>
          <a:lstStyle>
            <a:lvl1pPr marL="0" indent="0" algn="ctr">
              <a:spcBef>
                <a:spcPts val="52"/>
              </a:spcBef>
              <a:spcAft>
                <a:spcPts val="600"/>
              </a:spcAft>
              <a:buFont typeface="+mj-lt"/>
              <a:buNone/>
              <a:defRPr sz="28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TXT INTRODUTÓRIO</a:t>
            </a:r>
          </a:p>
          <a:p>
            <a:pPr lvl="0"/>
            <a:r>
              <a:rPr lang="en-US" dirty="0" smtClean="0"/>
              <a:t>TXT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021228" y="1508035"/>
            <a:ext cx="1819528" cy="1819530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4 (vazio)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25954" cy="9144000"/>
          </a:xfrm>
          <a:prstGeom prst="rect">
            <a:avLst/>
          </a:prstGeom>
          <a:solidFill>
            <a:srgbClr val="2C47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9230022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61135" y="56927"/>
            <a:ext cx="8531164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8378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4 (vazio)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25954" cy="9144000"/>
          </a:xfrm>
          <a:prstGeom prst="rect">
            <a:avLst/>
          </a:prstGeom>
          <a:solidFill>
            <a:srgbClr val="2C47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9230022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61135" y="56927"/>
            <a:ext cx="8531164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7" name="Picture 16" descr="selo_confidencial_di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1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4 (vazio)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25954" cy="9144000"/>
          </a:xfrm>
          <a:prstGeom prst="rect">
            <a:avLst/>
          </a:prstGeom>
          <a:solidFill>
            <a:srgbClr val="2C47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9230022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61135" y="56927"/>
            <a:ext cx="8531164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04 (vazio)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25954" cy="9144000"/>
          </a:xfrm>
          <a:prstGeom prst="rect">
            <a:avLst/>
          </a:prstGeom>
          <a:solidFill>
            <a:srgbClr val="2C47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9230022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61135" y="56927"/>
            <a:ext cx="8531164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4000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TÍTULO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TVS_po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79" y="2246742"/>
            <a:ext cx="3875068" cy="1555730"/>
          </a:xfrm>
          <a:prstGeom prst="rect">
            <a:avLst/>
          </a:prstGeom>
        </p:spPr>
      </p:pic>
      <p:pic>
        <p:nvPicPr>
          <p:cNvPr id="4" name="Picture 3" descr="icone_fac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23" y="4487409"/>
            <a:ext cx="438225" cy="43822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700317" y="4589007"/>
            <a:ext cx="3875068" cy="438225"/>
          </a:xfrm>
          <a:prstGeom prst="rect">
            <a:avLst/>
          </a:prstGeom>
        </p:spPr>
        <p:txBody>
          <a:bodyPr lIns="91382" tIns="45691" rIns="91382" bIns="45691" anchor="ctr" anchorCtr="0"/>
          <a:lstStyle>
            <a:lvl1pPr marL="0" indent="0" algn="l" rtl="0">
              <a:spcBef>
                <a:spcPts val="52"/>
              </a:spcBef>
              <a:spcAft>
                <a:spcPts val="600"/>
              </a:spcAft>
              <a:buFont typeface="+mj-lt"/>
              <a:buNone/>
              <a:defRPr lang="en-US" sz="4400" b="0" i="0" u="none" strike="noStrike" baseline="30000" smtClean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/</a:t>
            </a:r>
            <a:r>
              <a:rPr lang="en-US" dirty="0" err="1" smtClean="0"/>
              <a:t>totvs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23" y="5367939"/>
            <a:ext cx="438225" cy="43822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700317" y="5469537"/>
            <a:ext cx="3875068" cy="438225"/>
          </a:xfrm>
          <a:prstGeom prst="rect">
            <a:avLst/>
          </a:prstGeom>
        </p:spPr>
        <p:txBody>
          <a:bodyPr lIns="91382" tIns="45691" rIns="91382" bIns="45691" anchor="ctr" anchorCtr="0"/>
          <a:lstStyle>
            <a:lvl1pPr marL="0" indent="0" algn="l" rtl="0">
              <a:spcBef>
                <a:spcPts val="52"/>
              </a:spcBef>
              <a:spcAft>
                <a:spcPts val="600"/>
              </a:spcAft>
              <a:buFont typeface="+mj-lt"/>
              <a:buNone/>
              <a:defRPr lang="en-US" sz="4400" b="0" i="0" u="none" strike="noStrike" baseline="30000" smtClean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totvs</a:t>
            </a: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23" y="6248468"/>
            <a:ext cx="438225" cy="438225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700317" y="6350066"/>
            <a:ext cx="3875068" cy="438225"/>
          </a:xfrm>
          <a:prstGeom prst="rect">
            <a:avLst/>
          </a:prstGeom>
        </p:spPr>
        <p:txBody>
          <a:bodyPr lIns="91382" tIns="45691" rIns="91382" bIns="45691" anchor="ctr" anchorCtr="0"/>
          <a:lstStyle>
            <a:lvl1pPr marL="0" indent="0" algn="l" rtl="0">
              <a:spcBef>
                <a:spcPts val="52"/>
              </a:spcBef>
              <a:spcAft>
                <a:spcPts val="600"/>
              </a:spcAft>
              <a:buFont typeface="+mj-lt"/>
              <a:buNone/>
              <a:defRPr lang="en-US" sz="4400" b="0" i="0" u="none" strike="noStrike" baseline="30000" smtClean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err="1" smtClean="0"/>
              <a:t>blog.totvs.com</a:t>
            </a:r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23" y="7145930"/>
            <a:ext cx="438225" cy="438225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700317" y="7247528"/>
            <a:ext cx="3875068" cy="438225"/>
          </a:xfrm>
          <a:prstGeom prst="rect">
            <a:avLst/>
          </a:prstGeom>
        </p:spPr>
        <p:txBody>
          <a:bodyPr lIns="91382" tIns="45691" rIns="91382" bIns="45691" anchor="ctr" anchorCtr="0"/>
          <a:lstStyle>
            <a:lvl1pPr marL="0" indent="0" algn="l" rtl="0">
              <a:spcBef>
                <a:spcPts val="52"/>
              </a:spcBef>
              <a:spcAft>
                <a:spcPts val="600"/>
              </a:spcAft>
              <a:buFont typeface="+mj-lt"/>
              <a:buNone/>
              <a:defRPr lang="en-US" sz="4400" b="0" i="0" u="none" strike="noStrike" baseline="30000" smtClean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company/</a:t>
            </a:r>
            <a:r>
              <a:rPr lang="en-US" dirty="0" err="1" smtClean="0"/>
              <a:t>totvs</a:t>
            </a:r>
            <a:endParaRPr lang="en-US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398000" y="4372077"/>
            <a:ext cx="6104405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r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600" b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Nome </a:t>
            </a:r>
            <a:r>
              <a:rPr lang="en-US" dirty="0" err="1" smtClean="0"/>
              <a:t>Sobrenome</a:t>
            </a:r>
            <a:endParaRPr lang="en-US" dirty="0" smtClean="0"/>
          </a:p>
        </p:txBody>
      </p:sp>
      <p:sp>
        <p:nvSpPr>
          <p:cNvPr id="2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9398000" y="6163733"/>
            <a:ext cx="6104405" cy="897467"/>
          </a:xfrm>
          <a:prstGeom prst="rect">
            <a:avLst/>
          </a:prstGeom>
        </p:spPr>
        <p:txBody>
          <a:bodyPr lIns="91382" tIns="45691" rIns="91382" bIns="45691"/>
          <a:lstStyle>
            <a:lvl1pPr marL="0" marR="0" indent="0" algn="r" defTabSz="725531" rtl="0" eaLnBrk="1" fontAlgn="auto" latinLnBrk="0" hangingPunct="1">
              <a:lnSpc>
                <a:spcPct val="100000"/>
              </a:lnSpc>
              <a:spcBef>
                <a:spcPts val="52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2400" b="0" i="0" baseline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marL="0" marR="0" lvl="0" indent="0" algn="r" defTabSz="725531" rtl="0" eaLnBrk="1" fontAlgn="auto" latinLnBrk="0" hangingPunct="1">
              <a:lnSpc>
                <a:spcPct val="100000"/>
              </a:lnSpc>
              <a:spcBef>
                <a:spcPts val="52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err="1" smtClean="0"/>
              <a:t>Nome.sobrenome@totvs.com.br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9398000" y="7777304"/>
            <a:ext cx="6104405" cy="711141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r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600" b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Obrigado ;)</a:t>
            </a:r>
          </a:p>
        </p:txBody>
      </p:sp>
      <p:pic>
        <p:nvPicPr>
          <p:cNvPr id="26" name="Picture 7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795843" y="2246742"/>
            <a:ext cx="17065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398000" y="5257793"/>
            <a:ext cx="6104405" cy="397941"/>
          </a:xfrm>
          <a:prstGeom prst="rect">
            <a:avLst/>
          </a:prstGeom>
        </p:spPr>
        <p:txBody>
          <a:bodyPr lIns="91382" tIns="45691" rIns="91382" bIns="45691"/>
          <a:lstStyle>
            <a:lvl1pPr marL="0" marR="0" indent="0" algn="r" defTabSz="725531" rtl="0" eaLnBrk="1" fontAlgn="auto" latinLnBrk="0" hangingPunct="1">
              <a:lnSpc>
                <a:spcPct val="100000"/>
              </a:lnSpc>
              <a:spcBef>
                <a:spcPts val="52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2400" b="0" i="0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endParaRPr lang="en-US" dirty="0" smtClean="0"/>
          </a:p>
          <a:p>
            <a:pPr marL="0" marR="0" lvl="0" indent="0" algn="r" defTabSz="725531" rtl="0" eaLnBrk="1" fontAlgn="auto" latinLnBrk="0" hangingPunct="1">
              <a:lnSpc>
                <a:spcPct val="100000"/>
              </a:lnSpc>
              <a:spcBef>
                <a:spcPts val="52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+55 (00) 0000-0000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123" y="7992920"/>
            <a:ext cx="438225" cy="438225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2700317" y="8094518"/>
            <a:ext cx="3875068" cy="438225"/>
          </a:xfrm>
          <a:prstGeom prst="rect">
            <a:avLst/>
          </a:prstGeom>
        </p:spPr>
        <p:txBody>
          <a:bodyPr lIns="91382" tIns="45691" rIns="91382" bIns="45691" anchor="ctr" anchorCtr="0"/>
          <a:lstStyle>
            <a:lvl1pPr marL="0" indent="0" algn="l" rtl="0">
              <a:spcBef>
                <a:spcPts val="52"/>
              </a:spcBef>
              <a:spcAft>
                <a:spcPts val="600"/>
              </a:spcAft>
              <a:buFont typeface="+mj-lt"/>
              <a:buNone/>
              <a:defRPr lang="en-US" sz="4400" b="0" i="0" u="none" strike="noStrike" baseline="30000" smtClean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1239057" indent="-514027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4088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89120" indent="-514027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4149" indent="-514027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err="1" smtClean="0"/>
              <a:t>fluig.com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094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3280544" cy="71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CACB6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ÍNDICE</a:t>
            </a:r>
            <a:endParaRPr lang="en-US" dirty="0"/>
          </a:p>
        </p:txBody>
      </p:sp>
      <p:pic>
        <p:nvPicPr>
          <p:cNvPr id="2" name="Picture 1" descr="selo_confidencial_di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40" y="3244663"/>
            <a:ext cx="5828227" cy="3012427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742950" marR="0" indent="-74295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 sz="3600" b="0" baseline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</a:p>
          <a:p>
            <a:pPr lvl="0"/>
            <a:r>
              <a:rPr lang="en-US" dirty="0" smtClean="0"/>
              <a:t>Item 4</a:t>
            </a:r>
          </a:p>
          <a:p>
            <a:pPr lvl="0"/>
            <a:r>
              <a:rPr lang="en-US" dirty="0" smtClean="0"/>
              <a:t>Item 5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092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- INTERN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3280544" cy="71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CACB6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ÍNDICE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40" y="3244663"/>
            <a:ext cx="5828227" cy="3012427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742950" marR="0" indent="-74295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 sz="3600" b="0" baseline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</a:p>
          <a:p>
            <a:pPr lvl="0"/>
            <a:r>
              <a:rPr lang="en-US" dirty="0" smtClean="0"/>
              <a:t>Item 4</a:t>
            </a:r>
          </a:p>
          <a:p>
            <a:pPr lvl="0"/>
            <a:r>
              <a:rPr lang="en-US" dirty="0" smtClean="0"/>
              <a:t>Item 5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53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- RESTRITO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98" y="108419"/>
            <a:ext cx="1681128" cy="674282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idx="15" hasCustomPrompt="1"/>
          </p:nvPr>
        </p:nvSpPr>
        <p:spPr>
          <a:xfrm>
            <a:off x="1022317" y="56927"/>
            <a:ext cx="3280544" cy="71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CACB6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ÍNDICE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30" y="7040880"/>
            <a:ext cx="2103120" cy="210312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022319" y="848009"/>
            <a:ext cx="14951107" cy="0"/>
            <a:chOff x="1022319" y="848009"/>
            <a:chExt cx="14951107" cy="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40" y="3244663"/>
            <a:ext cx="5828227" cy="3012427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742950" marR="0" indent="-742950" algn="l" defTabSz="72503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/>
              <a:tabLst/>
              <a:defRPr sz="3600" b="0" baseline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</a:p>
          <a:p>
            <a:pPr lvl="0"/>
            <a:r>
              <a:rPr lang="en-US" dirty="0" smtClean="0"/>
              <a:t>Item 4</a:t>
            </a:r>
          </a:p>
          <a:p>
            <a:pPr lvl="0"/>
            <a:r>
              <a:rPr lang="en-US" dirty="0" smtClean="0"/>
              <a:t>Item 5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551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1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74205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34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01 - CONFIDENCIAL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67765" y="3264151"/>
            <a:ext cx="9066221" cy="2981904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indent="0" algn="l" rtl="0">
              <a:buNone/>
              <a:defRPr lang="pt-BR" sz="6000" b="0" i="0" u="none" strike="noStrike" baseline="0" smtClean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076" indent="0">
              <a:buNone/>
              <a:defRPr sz="3200" b="1"/>
            </a:lvl2pPr>
            <a:lvl3pPr marL="1450147" indent="0">
              <a:buNone/>
              <a:defRPr sz="2800" b="1"/>
            </a:lvl3pPr>
            <a:lvl4pPr marL="2175221" indent="0">
              <a:buNone/>
              <a:defRPr sz="2500" b="1"/>
            </a:lvl4pPr>
            <a:lvl5pPr marL="2900297" indent="0">
              <a:buNone/>
              <a:defRPr sz="2500" b="1"/>
            </a:lvl5pPr>
            <a:lvl6pPr marL="3625369" indent="0">
              <a:buNone/>
              <a:defRPr sz="2500" b="1"/>
            </a:lvl6pPr>
            <a:lvl7pPr marL="4350443" indent="0">
              <a:buNone/>
              <a:defRPr sz="2500" b="1"/>
            </a:lvl7pPr>
            <a:lvl8pPr marL="5075520" indent="0">
              <a:buNone/>
              <a:defRPr sz="2500" b="1"/>
            </a:lvl8pPr>
            <a:lvl9pPr marL="5800589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r>
              <a:rPr lang="en-US" dirty="0" smtClean="0"/>
              <a:t> do </a:t>
            </a:r>
            <a:r>
              <a:rPr lang="en-US" dirty="0" err="1" smtClean="0"/>
              <a:t>capítulo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ultrapasse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de 3 </a:t>
            </a:r>
            <a:r>
              <a:rPr lang="en-US" dirty="0" err="1" smtClean="0"/>
              <a:t>linhas</a:t>
            </a:r>
            <a:r>
              <a:rPr lang="en-US" dirty="0" smtClean="0"/>
              <a:t>)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74205" y="2898325"/>
            <a:ext cx="1489730" cy="1489732"/>
          </a:xfrm>
          <a:prstGeom prst="rect">
            <a:avLst/>
          </a:prstGeom>
        </p:spPr>
        <p:txBody>
          <a:bodyPr vert="horz" lIns="91382" tIns="45691" rIns="91382" bIns="45691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endParaRPr lang="en-US" dirty="0"/>
          </a:p>
        </p:txBody>
      </p:sp>
      <p:pic>
        <p:nvPicPr>
          <p:cNvPr id="10" name="Picture 9" descr="totvs_negativ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77" y="233502"/>
            <a:ext cx="1571130" cy="4620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9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6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84" r:id="rId3"/>
    <p:sldLayoutId id="2147483685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5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9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3" r:id="rId3"/>
    <p:sldLayoutId id="2147483694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5" r:id="rId2"/>
    <p:sldLayoutId id="2147483696" r:id="rId3"/>
    <p:sldLayoutId id="2147483697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2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1" r:id="rId2"/>
    <p:sldLayoutId id="2147483702" r:id="rId3"/>
    <p:sldLayoutId id="2147483703" r:id="rId4"/>
    <p:sldLayoutId id="2147483754" r:id="rId5"/>
    <p:sldLayoutId id="2147483755" r:id="rId6"/>
    <p:sldLayoutId id="2147483756" r:id="rId7"/>
    <p:sldLayoutId id="2147483757" r:id="rId8"/>
    <p:sldLayoutId id="2147483771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4" r:id="rId2"/>
    <p:sldLayoutId id="2147483705" r:id="rId3"/>
    <p:sldLayoutId id="2147483706" r:id="rId4"/>
    <p:sldLayoutId id="2147483758" r:id="rId5"/>
    <p:sldLayoutId id="2147483759" r:id="rId6"/>
    <p:sldLayoutId id="2147483760" r:id="rId7"/>
    <p:sldLayoutId id="2147483761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7921569" y="8718550"/>
            <a:ext cx="12597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725531" rtl="0" eaLnBrk="1" latinLnBrk="0" hangingPunct="1">
              <a:defRPr sz="1800" kern="120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72553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061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592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12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653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3184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71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4245" algn="l" defTabSz="725531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4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07" r:id="rId2"/>
    <p:sldLayoutId id="2147483708" r:id="rId3"/>
    <p:sldLayoutId id="2147483709" r:id="rId4"/>
    <p:sldLayoutId id="2147483762" r:id="rId5"/>
    <p:sldLayoutId id="2147483763" r:id="rId6"/>
    <p:sldLayoutId id="2147483764" r:id="rId7"/>
    <p:sldLayoutId id="2147483765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pt-BR" dirty="0" smtClean="0"/>
              <a:t>Integração do ERP com o Manutenção de Ativos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4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374164"/>
            <a:ext cx="14577344" cy="5181133"/>
          </a:xfrm>
        </p:spPr>
        <p:txBody>
          <a:bodyPr/>
          <a:lstStyle/>
          <a:p>
            <a:pPr algn="just"/>
            <a:r>
              <a:rPr lang="pt-BR" dirty="0" smtClean="0"/>
              <a:t>É </a:t>
            </a:r>
            <a:r>
              <a:rPr lang="pt-BR" dirty="0"/>
              <a:t>preciso alterar as seguintes tabelas no Protheus:</a:t>
            </a:r>
          </a:p>
          <a:p>
            <a:pPr algn="just"/>
            <a:endParaRPr lang="pt-BR" dirty="0"/>
          </a:p>
          <a:p>
            <a:pPr marL="457200" indent="-457200" algn="just">
              <a:buAutoNum type="arabicParenR"/>
            </a:pPr>
            <a:r>
              <a:rPr lang="pt-BR" dirty="0" smtClean="0"/>
              <a:t>Tabela </a:t>
            </a:r>
            <a:r>
              <a:rPr lang="pt-BR" b="1" dirty="0"/>
              <a:t>NNR</a:t>
            </a:r>
            <a:r>
              <a:rPr lang="pt-BR" dirty="0"/>
              <a:t> - campo </a:t>
            </a:r>
            <a:r>
              <a:rPr lang="pt-BR" b="1" dirty="0" err="1">
                <a:solidFill>
                  <a:srgbClr val="FF0000"/>
                </a:solidFill>
              </a:rPr>
              <a:t>nnr_codigo</a:t>
            </a:r>
            <a:r>
              <a:rPr lang="pt-BR" dirty="0"/>
              <a:t> para </a:t>
            </a:r>
            <a:r>
              <a:rPr lang="pt-BR" b="1" dirty="0"/>
              <a:t>06 </a:t>
            </a:r>
            <a:r>
              <a:rPr lang="pt-BR" b="1" dirty="0" smtClean="0"/>
              <a:t>caracteres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2) Tabela </a:t>
            </a:r>
            <a:r>
              <a:rPr lang="pt-BR" b="1" dirty="0"/>
              <a:t>SB1</a:t>
            </a:r>
            <a:r>
              <a:rPr lang="pt-BR" dirty="0"/>
              <a:t> - Campo </a:t>
            </a:r>
            <a:r>
              <a:rPr lang="pt-BR" b="1" dirty="0">
                <a:solidFill>
                  <a:srgbClr val="FF0000"/>
                </a:solidFill>
              </a:rPr>
              <a:t>b1_desc</a:t>
            </a:r>
            <a:r>
              <a:rPr lang="pt-BR" dirty="0"/>
              <a:t> para </a:t>
            </a:r>
            <a:r>
              <a:rPr lang="pt-BR" b="1" dirty="0"/>
              <a:t>76 </a:t>
            </a:r>
            <a:r>
              <a:rPr lang="pt-BR" b="1" dirty="0" smtClean="0"/>
              <a:t>caracteres</a:t>
            </a:r>
            <a:endParaRPr lang="pt-BR" b="1" dirty="0"/>
          </a:p>
          <a:p>
            <a:pPr algn="just"/>
            <a:r>
              <a:rPr lang="pt-BR" dirty="0"/>
              <a:t>3) Tabela </a:t>
            </a:r>
            <a:r>
              <a:rPr lang="pt-BR" b="1" dirty="0"/>
              <a:t>SA2</a:t>
            </a:r>
            <a:r>
              <a:rPr lang="pt-BR" dirty="0"/>
              <a:t> - Campo </a:t>
            </a:r>
            <a:r>
              <a:rPr lang="pt-BR" b="1" dirty="0">
                <a:solidFill>
                  <a:srgbClr val="FF0000"/>
                </a:solidFill>
              </a:rPr>
              <a:t>a2_cod</a:t>
            </a:r>
            <a:r>
              <a:rPr lang="pt-BR" dirty="0"/>
              <a:t> para </a:t>
            </a:r>
            <a:r>
              <a:rPr lang="pt-BR" b="1" dirty="0"/>
              <a:t>15 caracteres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u="sng" dirty="0"/>
              <a:t>Observação: </a:t>
            </a:r>
            <a:r>
              <a:rPr lang="pt-BR" dirty="0"/>
              <a:t>os campos </a:t>
            </a:r>
            <a:r>
              <a:rPr lang="pt-BR" b="1" dirty="0" err="1"/>
              <a:t>nnr_codigo</a:t>
            </a:r>
            <a:r>
              <a:rPr lang="pt-BR" dirty="0"/>
              <a:t> e </a:t>
            </a:r>
            <a:r>
              <a:rPr lang="pt-BR" b="1" dirty="0"/>
              <a:t>a2_cod</a:t>
            </a:r>
            <a:r>
              <a:rPr lang="pt-BR" dirty="0"/>
              <a:t> fazem parte dos grupos de campos 024 e 001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sz="1100" dirty="0"/>
          </a:p>
          <a:p>
            <a:pPr algn="just"/>
            <a:r>
              <a:rPr lang="pt-BR" dirty="0"/>
              <a:t>Há o programa </a:t>
            </a:r>
            <a:r>
              <a:rPr lang="pt-BR" b="1" dirty="0"/>
              <a:t>MIN1802</a:t>
            </a:r>
            <a:r>
              <a:rPr lang="pt-BR" dirty="0"/>
              <a:t> para fazer o “</a:t>
            </a:r>
            <a:r>
              <a:rPr lang="pt-BR" dirty="0" err="1"/>
              <a:t>de-para</a:t>
            </a:r>
            <a:r>
              <a:rPr lang="pt-BR" dirty="0"/>
              <a:t>” entre os códigos de local do </a:t>
            </a:r>
            <a:r>
              <a:rPr lang="pt-BR" dirty="0" err="1"/>
              <a:t>Logix</a:t>
            </a:r>
            <a:r>
              <a:rPr lang="pt-BR" dirty="0"/>
              <a:t> e do Protheus. No </a:t>
            </a:r>
            <a:r>
              <a:rPr lang="pt-BR" dirty="0" err="1"/>
              <a:t>Logix</a:t>
            </a:r>
            <a:r>
              <a:rPr lang="pt-BR" dirty="0"/>
              <a:t> o código do local tem o tamanho char(10). Porém, no Protheus tem no máximo char(06).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RELAÇÃO DAS TABELAS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307" y="2389877"/>
            <a:ext cx="9493200" cy="60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5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SUP0530 - CONTAGEM</a:t>
            </a:r>
            <a:endParaRPr lang="pt-BR" sz="1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Contagem automática e Inspeção automática:</a:t>
            </a:r>
            <a:endParaRPr lang="pt-BR" sz="2000" dirty="0"/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99" y="3374865"/>
            <a:ext cx="10085867" cy="51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SUP0530 - CONTAGEM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507" y="2892305"/>
            <a:ext cx="8629600" cy="55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SUP0530 – CONTAGEM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Contagem automática e Inspeção automática:</a:t>
            </a:r>
          </a:p>
          <a:p>
            <a:pPr algn="just"/>
            <a:r>
              <a:rPr lang="pt-BR" sz="2400" dirty="0"/>
              <a:t>	</a:t>
            </a:r>
            <a:r>
              <a:rPr lang="pt-BR" sz="2000" b="1" dirty="0"/>
              <a:t>A reserva será criada pelo programa SUP0530.</a:t>
            </a:r>
          </a:p>
          <a:p>
            <a:pPr algn="just"/>
            <a:endParaRPr lang="pt-BR" sz="1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6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SUP0570 – INSPEÇÃO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Contagem </a:t>
            </a:r>
            <a:r>
              <a:rPr lang="pt-BR" sz="2000" dirty="0" smtClean="0"/>
              <a:t>manual e </a:t>
            </a:r>
            <a:r>
              <a:rPr lang="pt-BR" sz="2000" dirty="0"/>
              <a:t>Inspeção </a:t>
            </a:r>
            <a:r>
              <a:rPr lang="pt-BR" sz="2000" dirty="0" smtClean="0"/>
              <a:t>manual:</a:t>
            </a:r>
            <a:endParaRPr lang="pt-BR" sz="2000" dirty="0"/>
          </a:p>
          <a:p>
            <a:pPr algn="just"/>
            <a:r>
              <a:rPr lang="pt-BR" sz="2400" dirty="0"/>
              <a:t>	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5" name="Imagem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534" y="3317903"/>
            <a:ext cx="10352714" cy="5233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4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SUP0570 – INSPEÇÃO</a:t>
            </a:r>
          </a:p>
          <a:p>
            <a:pPr algn="just"/>
            <a:r>
              <a:rPr lang="pt-BR" sz="2400" dirty="0"/>
              <a:t>	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373" y="3069959"/>
            <a:ext cx="10085867" cy="5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0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SUP0570 – INSPEÇÃO</a:t>
            </a:r>
          </a:p>
          <a:p>
            <a:pPr algn="just"/>
            <a:r>
              <a:rPr lang="pt-BR" sz="2400" dirty="0"/>
              <a:t>	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440" y="2946809"/>
            <a:ext cx="9865733" cy="548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7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SUP0570 – INSPEÇÃO</a:t>
            </a:r>
          </a:p>
          <a:p>
            <a:pPr algn="just"/>
            <a:r>
              <a:rPr lang="pt-BR" sz="2400" dirty="0"/>
              <a:t>	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223" y="3022646"/>
            <a:ext cx="9611775" cy="540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3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SUP0570 – INSPEÇÃO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Contagem </a:t>
            </a:r>
            <a:r>
              <a:rPr lang="pt-BR" sz="2000" dirty="0" smtClean="0"/>
              <a:t>automática e </a:t>
            </a:r>
            <a:r>
              <a:rPr lang="pt-BR" sz="2000" dirty="0"/>
              <a:t>Inspeção </a:t>
            </a:r>
            <a:r>
              <a:rPr lang="pt-BR" sz="2000" dirty="0" smtClean="0"/>
              <a:t>automática:</a:t>
            </a:r>
            <a:endParaRPr lang="pt-BR" sz="2000" dirty="0"/>
          </a:p>
          <a:p>
            <a:pPr algn="just"/>
            <a:endParaRPr lang="pt-BR" sz="2000" b="1" dirty="0" smtClean="0">
              <a:solidFill>
                <a:srgbClr val="F59528"/>
              </a:solidFill>
            </a:endParaRPr>
          </a:p>
          <a:p>
            <a:pPr algn="just"/>
            <a:r>
              <a:rPr lang="pt-BR" sz="2400" dirty="0"/>
              <a:t>	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266" y="3378295"/>
            <a:ext cx="9222268" cy="491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1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rgbClr val="F59528"/>
                </a:solidFill>
              </a:rPr>
              <a:t>SUP0570 – INSPEÇÃO</a:t>
            </a:r>
          </a:p>
          <a:p>
            <a:pPr algn="just"/>
            <a:endParaRPr lang="pt-BR" sz="2000" b="1" dirty="0" smtClean="0">
              <a:solidFill>
                <a:srgbClr val="F59528"/>
              </a:solidFill>
            </a:endParaRPr>
          </a:p>
          <a:p>
            <a:pPr algn="just"/>
            <a:r>
              <a:rPr lang="pt-BR" sz="2400" dirty="0"/>
              <a:t>	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666" y="2836917"/>
            <a:ext cx="8257067" cy="55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Procedimento para criar OS corretiva no Protheus</a:t>
            </a:r>
            <a:endParaRPr lang="pt-BR" dirty="0"/>
          </a:p>
        </p:txBody>
      </p:sp>
      <p:pic>
        <p:nvPicPr>
          <p:cNvPr id="11" name="Picture 32" descr="Icone-1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7400" y="2982733"/>
            <a:ext cx="1524051" cy="1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totvs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@</a:t>
            </a:r>
            <a:r>
              <a:rPr lang="en-US" dirty="0" err="1" smtClean="0">
                <a:solidFill>
                  <a:srgbClr val="FFFFFF"/>
                </a:solidFill>
              </a:rPr>
              <a:t>totvs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blog.totvs.com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company/</a:t>
            </a:r>
            <a:r>
              <a:rPr lang="en-US" dirty="0" err="1" smtClean="0">
                <a:solidFill>
                  <a:srgbClr val="FFFFFF"/>
                </a:solidFill>
              </a:rPr>
              <a:t>totvs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en-US" dirty="0" smtClean="0"/>
              <a:t>Obrigado ;)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22"/>
          </p:nvPr>
        </p:nvSpPr>
        <p:spPr>
          <a:xfrm>
            <a:off x="9398000" y="5257793"/>
            <a:ext cx="6104405" cy="922874"/>
          </a:xfrm>
        </p:spPr>
        <p:txBody>
          <a:bodyPr>
            <a:noAutofit/>
          </a:bodyPr>
          <a:lstStyle/>
          <a:p>
            <a:pPr lvl="0"/>
            <a:r>
              <a:rPr lang="en-US" dirty="0" err="1" smtClean="0"/>
              <a:t>Manufatura</a:t>
            </a:r>
            <a:endParaRPr lang="en-US" dirty="0" smtClean="0"/>
          </a:p>
          <a:p>
            <a:pPr lvl="0"/>
            <a:r>
              <a:rPr lang="en-US" dirty="0" err="1" smtClean="0"/>
              <a:t>Materiais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 err="1" smtClean="0"/>
              <a:t>fluig.com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608351"/>
            <a:ext cx="14577344" cy="518113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pt-BR" sz="2400" dirty="0" smtClean="0"/>
              <a:t>Para </a:t>
            </a:r>
            <a:r>
              <a:rPr lang="pt-BR" sz="2400" dirty="0"/>
              <a:t>realizar uma reserva de peça será necessária a inclusão de uma Ordem de Serviço. O exemplo mostrado é de uma inclusão de O.S </a:t>
            </a:r>
            <a:r>
              <a:rPr lang="pt-BR" sz="2400" dirty="0" smtClean="0"/>
              <a:t>Corretiva: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F59528"/>
                </a:solidFill>
              </a:rPr>
              <a:t>	1</a:t>
            </a:r>
            <a:r>
              <a:rPr lang="pt-BR" sz="2000" b="1" dirty="0">
                <a:solidFill>
                  <a:srgbClr val="F59528"/>
                </a:solidFill>
              </a:rPr>
              <a:t>) Entrar na rotina de abertura de O.S. Corretiva e clicar em incluir na </a:t>
            </a:r>
            <a:r>
              <a:rPr lang="pt-BR" sz="2000" b="1" dirty="0" smtClean="0">
                <a:solidFill>
                  <a:srgbClr val="F59528"/>
                </a:solidFill>
              </a:rPr>
              <a:t>parte inferior</a:t>
            </a:r>
            <a:endParaRPr lang="pt-BR" sz="2000" b="1" dirty="0">
              <a:solidFill>
                <a:srgbClr val="F59528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O.S. CORRETIVA NO PROTHEUS </a:t>
            </a:r>
            <a:endParaRPr lang="en-US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182" y="3112761"/>
            <a:ext cx="9950483" cy="525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3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608351"/>
            <a:ext cx="14577344" cy="518113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F59528"/>
                </a:solidFill>
              </a:rPr>
              <a:t>	2) Preencher campos de Bem e Serviço e clicar no botão Insumos</a:t>
            </a:r>
            <a:endParaRPr lang="pt-BR" sz="2000" b="1" dirty="0">
              <a:solidFill>
                <a:srgbClr val="F59528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O.S. CORRETIVA NO PROTHEUS </a:t>
            </a:r>
            <a:endParaRPr lang="en-US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332" y="2106779"/>
            <a:ext cx="9577950" cy="641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6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608351"/>
            <a:ext cx="14577344" cy="5181133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pt-BR" sz="2000" b="1" dirty="0" smtClean="0">
                <a:solidFill>
                  <a:srgbClr val="F59528"/>
                </a:solidFill>
              </a:rPr>
              <a:t>	3) Incluir </a:t>
            </a:r>
            <a:r>
              <a:rPr lang="pt-BR" sz="2000" b="1" dirty="0">
                <a:solidFill>
                  <a:srgbClr val="F59528"/>
                </a:solidFill>
              </a:rPr>
              <a:t>os insumos PREVISTOS para a realização da O.S, podendo ser um Produto, Mão de Obra, Ferramenta, Especialidade ou Terceiros.  </a:t>
            </a:r>
            <a:r>
              <a:rPr lang="pt-BR" sz="2000" b="1" dirty="0" smtClean="0">
                <a:solidFill>
                  <a:srgbClr val="F59528"/>
                </a:solidFill>
              </a:rPr>
              <a:t>	Neste </a:t>
            </a:r>
            <a:r>
              <a:rPr lang="pt-BR" sz="2000" b="1" dirty="0">
                <a:solidFill>
                  <a:srgbClr val="F59528"/>
                </a:solidFill>
              </a:rPr>
              <a:t>momento o sistema irá gerar registros SD4 para identificar empenho do produto (reserva de estoque no </a:t>
            </a:r>
            <a:r>
              <a:rPr lang="pt-BR" sz="2000" b="1" dirty="0" err="1">
                <a:solidFill>
                  <a:srgbClr val="F59528"/>
                </a:solidFill>
              </a:rPr>
              <a:t>Logix</a:t>
            </a:r>
            <a:r>
              <a:rPr lang="pt-BR" sz="2000" b="1" dirty="0">
                <a:solidFill>
                  <a:srgbClr val="F59528"/>
                </a:solidFill>
              </a:rPr>
              <a:t>).</a:t>
            </a:r>
          </a:p>
          <a:p>
            <a:pPr>
              <a:spcAft>
                <a:spcPts val="1200"/>
              </a:spcAft>
            </a:pPr>
            <a:endParaRPr lang="pt-BR" sz="2000" b="1" dirty="0">
              <a:solidFill>
                <a:srgbClr val="F59528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O.S. CORRETIVA NO PROTHEUS </a:t>
            </a:r>
            <a:endParaRPr lang="en-US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13058" t="35552" r="12397" b="30387"/>
          <a:stretch>
            <a:fillRect/>
          </a:stretch>
        </p:blipFill>
        <p:spPr bwMode="auto">
          <a:xfrm>
            <a:off x="1919867" y="2514600"/>
            <a:ext cx="11897733" cy="511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2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608351"/>
            <a:ext cx="14577344" cy="5181133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pt-BR" sz="2000" b="1" dirty="0" smtClean="0">
                <a:solidFill>
                  <a:srgbClr val="F59528"/>
                </a:solidFill>
              </a:rPr>
              <a:t>	4) Após </a:t>
            </a:r>
            <a:r>
              <a:rPr lang="pt-BR" sz="2000" b="1" dirty="0">
                <a:solidFill>
                  <a:srgbClr val="F59528"/>
                </a:solidFill>
              </a:rPr>
              <a:t>o término de alguma etapa ou de toda a O.S, será necessário a inclusão dos insumos REALIZADOS, entrando na rotina de Retorno </a:t>
            </a:r>
            <a:r>
              <a:rPr lang="pt-BR" sz="2000" b="1" dirty="0" smtClean="0">
                <a:solidFill>
                  <a:srgbClr val="F59528"/>
                </a:solidFill>
              </a:rPr>
              <a:t>	de O.S.</a:t>
            </a:r>
          </a:p>
          <a:p>
            <a:pPr lvl="0">
              <a:spcAft>
                <a:spcPts val="1200"/>
              </a:spcAft>
            </a:pPr>
            <a:endParaRPr lang="pt-BR" sz="2000" b="1" dirty="0">
              <a:solidFill>
                <a:srgbClr val="F59528"/>
              </a:solidFill>
            </a:endParaRPr>
          </a:p>
          <a:p>
            <a:pPr>
              <a:spcAft>
                <a:spcPts val="1200"/>
              </a:spcAft>
            </a:pPr>
            <a:endParaRPr lang="pt-BR" sz="2000" b="1" dirty="0">
              <a:solidFill>
                <a:srgbClr val="F59528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O.S. CORRETIVA NO PROTHEUS </a:t>
            </a:r>
            <a:endParaRPr lang="en-US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007" y="2473638"/>
            <a:ext cx="9692125" cy="54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4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608351"/>
            <a:ext cx="14577344" cy="518113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000" b="1" dirty="0" smtClean="0">
                <a:solidFill>
                  <a:srgbClr val="F59528"/>
                </a:solidFill>
              </a:rPr>
              <a:t>	5) Clicar na opção Insumo na parte inferior</a:t>
            </a:r>
            <a:endParaRPr lang="pt-BR" sz="2000" b="1" dirty="0">
              <a:solidFill>
                <a:srgbClr val="F59528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O.S. CORRETIVA NO PROTHEUS </a:t>
            </a:r>
            <a:endParaRPr lang="en-US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534" y="2099206"/>
            <a:ext cx="11948532" cy="62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8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608351"/>
            <a:ext cx="14577344" cy="5181133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pt-BR" sz="2000" b="1" dirty="0" smtClean="0">
                <a:solidFill>
                  <a:srgbClr val="F59528"/>
                </a:solidFill>
              </a:rPr>
              <a:t>	6) Clicar </a:t>
            </a:r>
            <a:r>
              <a:rPr lang="pt-BR" sz="2000" b="1" dirty="0">
                <a:solidFill>
                  <a:srgbClr val="F59528"/>
                </a:solidFill>
              </a:rPr>
              <a:t>na opção Incluir na parte inferior. Poderá ser incluído insumos de Produto, Mão de Obra, Ferramenta, Especialidade ou Terceiros. É </a:t>
            </a:r>
            <a:r>
              <a:rPr lang="pt-BR" sz="2000" b="1" dirty="0" smtClean="0">
                <a:solidFill>
                  <a:srgbClr val="F59528"/>
                </a:solidFill>
              </a:rPr>
              <a:t>	comum </a:t>
            </a:r>
            <a:r>
              <a:rPr lang="pt-BR" sz="2000" b="1" dirty="0">
                <a:solidFill>
                  <a:srgbClr val="F59528"/>
                </a:solidFill>
              </a:rPr>
              <a:t>nesta rotina a inclusão de insumos que não foram previstos ou que foram previstos com uma quantidade diferente, para mais ou </a:t>
            </a:r>
            <a:r>
              <a:rPr lang="pt-BR" sz="2000" b="1" dirty="0" smtClean="0">
                <a:solidFill>
                  <a:srgbClr val="F59528"/>
                </a:solidFill>
              </a:rPr>
              <a:t>	menos</a:t>
            </a:r>
            <a:r>
              <a:rPr lang="pt-BR" sz="2000" b="1" dirty="0">
                <a:solidFill>
                  <a:srgbClr val="F59528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endParaRPr lang="pt-BR" sz="2000" b="1" dirty="0">
              <a:solidFill>
                <a:srgbClr val="F59528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O.S. CORRETIVA NO PROTHEUS </a:t>
            </a:r>
            <a:endParaRPr lang="en-US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918" y="2881273"/>
            <a:ext cx="10255282" cy="5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8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Parametrizações para utilizar a integração</a:t>
            </a:r>
            <a:endParaRPr lang="pt-BR" dirty="0"/>
          </a:p>
        </p:txBody>
      </p:sp>
      <p:pic>
        <p:nvPicPr>
          <p:cNvPr id="11" name="Picture 32" descr="Icone-1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7400" y="2982733"/>
            <a:ext cx="1524051" cy="1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8" y="1135534"/>
            <a:ext cx="10001282" cy="519781"/>
          </a:xfrm>
        </p:spPr>
        <p:txBody>
          <a:bodyPr/>
          <a:lstStyle/>
          <a:p>
            <a:r>
              <a:rPr lang="en-US" dirty="0" smtClean="0"/>
              <a:t>PARAMETRIZAÇÃO NO PROTHEUS PARA A INTEGRAÇÃO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pt-BR" sz="2400" dirty="0" smtClean="0"/>
              <a:t>É preciso que o parâmetro  “</a:t>
            </a:r>
            <a:r>
              <a:rPr lang="pt-BR" sz="2400" b="1" dirty="0" smtClean="0"/>
              <a:t>MV_RASTRO</a:t>
            </a:r>
            <a:r>
              <a:rPr lang="pt-BR" sz="2400" dirty="0" smtClean="0"/>
              <a:t>” esteja configurado. Desta forma, o usuário será obrigado a preencher o número do Lote no STL que envia as informações da tabela SD3.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 smtClean="0"/>
              <a:t>PARAMETRIZAÇÕES PARA UTILIZAR A INTEGRAÇÃO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1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3"/>
          </p:nvPr>
        </p:nvSpPr>
        <p:spPr>
          <a:xfrm>
            <a:off x="8124840" y="1957730"/>
            <a:ext cx="6217693" cy="5814670"/>
          </a:xfrm>
        </p:spPr>
        <p:txBody>
          <a:bodyPr/>
          <a:lstStyle/>
          <a:p>
            <a:r>
              <a:rPr lang="pt-BR" dirty="0" smtClean="0"/>
              <a:t>Explicação geral</a:t>
            </a:r>
          </a:p>
          <a:p>
            <a:r>
              <a:rPr lang="pt-BR" dirty="0"/>
              <a:t>Relação das </a:t>
            </a:r>
            <a:r>
              <a:rPr lang="pt-BR" dirty="0" smtClean="0"/>
              <a:t>tabelas</a:t>
            </a:r>
          </a:p>
          <a:p>
            <a:r>
              <a:rPr lang="pt-BR" dirty="0" smtClean="0"/>
              <a:t>Procedimento para criar OS corretiva no Protheus</a:t>
            </a:r>
          </a:p>
          <a:p>
            <a:r>
              <a:rPr lang="pt-BR" dirty="0" smtClean="0"/>
              <a:t>Parametrizações para utilizar a integração</a:t>
            </a:r>
          </a:p>
          <a:p>
            <a:r>
              <a:rPr lang="pt-BR" dirty="0"/>
              <a:t>Programas da integração</a:t>
            </a:r>
          </a:p>
          <a:p>
            <a:r>
              <a:rPr lang="pt-BR" dirty="0" smtClean="0"/>
              <a:t>Programas alterados para a integração</a:t>
            </a:r>
          </a:p>
          <a:p>
            <a:endParaRPr lang="pt-BR" dirty="0" smtClean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8" y="1135534"/>
            <a:ext cx="10001282" cy="519781"/>
          </a:xfrm>
        </p:spPr>
        <p:txBody>
          <a:bodyPr/>
          <a:lstStyle/>
          <a:p>
            <a:r>
              <a:rPr lang="en-US" dirty="0" smtClean="0"/>
              <a:t>PARAMETRIZAÇÃO NO PROTHEUS PARA A INTEGRAÇÃO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828800"/>
            <a:ext cx="14577344" cy="589489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800" b="1" dirty="0" smtClean="0"/>
              <a:t>Informações do banco de dados do </a:t>
            </a:r>
            <a:r>
              <a:rPr lang="pt-BR" sz="2800" b="1" dirty="0" err="1" smtClean="0"/>
              <a:t>Logix</a:t>
            </a:r>
            <a:r>
              <a:rPr lang="pt-BR" sz="2800" b="1" dirty="0" smtClean="0"/>
              <a:t> que serão utilizadas pelo Protheus:</a:t>
            </a:r>
          </a:p>
          <a:p>
            <a:pPr>
              <a:spcAft>
                <a:spcPts val="1200"/>
              </a:spcAft>
            </a:pPr>
            <a:endParaRPr lang="pt-BR" sz="2800" b="1" dirty="0"/>
          </a:p>
          <a:p>
            <a:pPr>
              <a:spcAft>
                <a:spcPts val="1200"/>
              </a:spcAft>
            </a:pPr>
            <a:r>
              <a:rPr lang="pt-BR" sz="2400" dirty="0" smtClean="0"/>
              <a:t>No arquivo </a:t>
            </a:r>
            <a:r>
              <a:rPr lang="pt-BR" sz="2400" b="1" dirty="0" smtClean="0"/>
              <a:t>TOTVSAPPSERVER.INI</a:t>
            </a:r>
            <a:r>
              <a:rPr lang="pt-BR" sz="2400" dirty="0"/>
              <a:t>  (C:\</a:t>
            </a:r>
            <a:r>
              <a:rPr lang="pt-BR" sz="2400" dirty="0" smtClean="0"/>
              <a:t>TOTVS\logix\bin\appserver ou algum diretório da rede) deverão ser buscados os parâmetros do ambiente utilizado</a:t>
            </a:r>
          </a:p>
          <a:p>
            <a:pPr>
              <a:spcAft>
                <a:spcPts val="1200"/>
              </a:spcAft>
            </a:pPr>
            <a:r>
              <a:rPr lang="pt-BR" sz="2400" b="1" dirty="0" smtClean="0">
                <a:solidFill>
                  <a:srgbClr val="FF0000"/>
                </a:solidFill>
              </a:rPr>
              <a:t>[nome do ambiente]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smtClean="0"/>
              <a:t>DBALIAS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err="1" smtClean="0"/>
              <a:t>DBDataBase</a:t>
            </a:r>
            <a:endParaRPr lang="pt-BR" sz="2400" dirty="0" smtClean="0"/>
          </a:p>
          <a:p>
            <a:pPr>
              <a:spcAft>
                <a:spcPts val="1200"/>
              </a:spcAft>
            </a:pPr>
            <a:r>
              <a:rPr lang="pt-BR" sz="2400" b="1" dirty="0" smtClean="0">
                <a:solidFill>
                  <a:srgbClr val="FF0000"/>
                </a:solidFill>
              </a:rPr>
              <a:t>[</a:t>
            </a:r>
            <a:r>
              <a:rPr lang="pt-BR" sz="2400" b="1" dirty="0">
                <a:solidFill>
                  <a:srgbClr val="FF0000"/>
                </a:solidFill>
              </a:rPr>
              <a:t>TCP]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smtClean="0"/>
              <a:t>TYPE</a:t>
            </a:r>
            <a:endParaRPr lang="pt-BR" sz="24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err="1" smtClean="0"/>
              <a:t>Port</a:t>
            </a:r>
            <a:endParaRPr lang="pt-BR" sz="2400" dirty="0" smtClean="0"/>
          </a:p>
          <a:p>
            <a:pPr>
              <a:spcAft>
                <a:spcPts val="1200"/>
              </a:spcAft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Com estas informações é possível efetuar consulta no </a:t>
            </a:r>
            <a:r>
              <a:rPr lang="en-US" b="1" dirty="0" smtClean="0"/>
              <a:t>ODBC</a:t>
            </a:r>
            <a:r>
              <a:rPr lang="en-US" dirty="0" smtClean="0"/>
              <a:t> (</a:t>
            </a:r>
            <a:r>
              <a:rPr lang="en-US" dirty="0" err="1" smtClean="0"/>
              <a:t>bancos</a:t>
            </a:r>
            <a:r>
              <a:rPr lang="en-US" dirty="0" smtClean="0"/>
              <a:t> Informix ou </a:t>
            </a:r>
            <a:r>
              <a:rPr lang="en-US" dirty="0" err="1" smtClean="0"/>
              <a:t>SQLServer</a:t>
            </a:r>
            <a:r>
              <a:rPr lang="en-US" dirty="0" smtClean="0"/>
              <a:t>) ou </a:t>
            </a:r>
            <a:r>
              <a:rPr lang="en-US" b="1" dirty="0" smtClean="0"/>
              <a:t>Net Manager </a:t>
            </a:r>
            <a:r>
              <a:rPr lang="en-US" dirty="0" smtClean="0"/>
              <a:t>(banco Oracle) para obter as configurações do banco de dados do </a:t>
            </a:r>
            <a:r>
              <a:rPr lang="en-US" dirty="0" err="1" smtClean="0"/>
              <a:t>Logix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 smtClean="0"/>
              <a:t>PARAMETRIZAÇÕES PARA UTILIZAR A INTEGRAÇÃO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7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6" y="1135534"/>
            <a:ext cx="14149951" cy="557799"/>
          </a:xfrm>
        </p:spPr>
        <p:txBody>
          <a:bodyPr/>
          <a:lstStyle/>
          <a:p>
            <a:r>
              <a:rPr lang="en-US" dirty="0"/>
              <a:t>PARAMETRIZAÇÃO NO PROTHEUS PARA A </a:t>
            </a:r>
            <a:r>
              <a:rPr lang="en-US" dirty="0" smtClean="0"/>
              <a:t>INTEGRAÇÃO - CONFIGURAÇÃO DE / PARA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228545"/>
            <a:ext cx="14577344" cy="5181133"/>
          </a:xfrm>
        </p:spPr>
        <p:txBody>
          <a:bodyPr/>
          <a:lstStyle/>
          <a:p>
            <a:r>
              <a:rPr lang="pt-BR" sz="2400" b="1" dirty="0" smtClean="0">
                <a:solidFill>
                  <a:srgbClr val="F59528"/>
                </a:solidFill>
              </a:rPr>
              <a:t>Configuração De / Para Empresas</a:t>
            </a:r>
            <a:endParaRPr lang="pt-BR" sz="2400" b="1" dirty="0">
              <a:solidFill>
                <a:srgbClr val="F59528"/>
              </a:solidFill>
            </a:endParaRPr>
          </a:p>
          <a:p>
            <a:endParaRPr lang="pt-BR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Acessar o configurador e em “Schedule \ </a:t>
            </a:r>
            <a:r>
              <a:rPr lang="pt-BR" sz="2400" dirty="0" err="1"/>
              <a:t>De-para</a:t>
            </a:r>
            <a:r>
              <a:rPr lang="pt-BR" sz="2400" dirty="0"/>
              <a:t> empresa” devem ser cadastradas todas as empresas que irão interagir com o Protheus, segue abaixo um modelo. Caso não haja a rotina adicionar no menu a função “APCFG050”. 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49" y="4265769"/>
            <a:ext cx="14268281" cy="29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3929816" cy="727133"/>
          </a:xfrm>
        </p:spPr>
        <p:txBody>
          <a:bodyPr/>
          <a:lstStyle/>
          <a:p>
            <a:r>
              <a:rPr lang="en-US" dirty="0" smtClean="0"/>
              <a:t>PARAMETRIZAÇÃO </a:t>
            </a:r>
            <a:r>
              <a:rPr lang="en-US" dirty="0"/>
              <a:t>NO PROTHEUS PARA A </a:t>
            </a:r>
            <a:r>
              <a:rPr lang="en-US" dirty="0" smtClean="0"/>
              <a:t>INTEGRAÇÃO - </a:t>
            </a:r>
            <a:r>
              <a:rPr lang="en-US" dirty="0"/>
              <a:t>CONFIGURAÇÃO DE / PARA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230133"/>
            <a:ext cx="14577344" cy="5181133"/>
          </a:xfrm>
        </p:spPr>
        <p:txBody>
          <a:bodyPr/>
          <a:lstStyle/>
          <a:p>
            <a:r>
              <a:rPr lang="pt-BR" sz="2400" b="1" dirty="0" smtClean="0">
                <a:solidFill>
                  <a:srgbClr val="F59528"/>
                </a:solidFill>
              </a:rPr>
              <a:t>Configuração De / Para Empresas</a:t>
            </a:r>
            <a:endParaRPr lang="pt-BR" sz="2400" b="1" dirty="0">
              <a:solidFill>
                <a:srgbClr val="F59528"/>
              </a:solidFill>
            </a:endParaRPr>
          </a:p>
          <a:p>
            <a:endParaRPr lang="pt-BR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Para o funcionamento da rotina “De\Para Empresas” devem ser informados alguns campos com o conteúdo </a:t>
            </a:r>
            <a:r>
              <a:rPr lang="pt-BR" sz="2400" dirty="0" smtClean="0"/>
              <a:t>default</a:t>
            </a:r>
            <a:r>
              <a:rPr lang="pt-BR" sz="2400" dirty="0"/>
              <a:t>:</a:t>
            </a:r>
          </a:p>
          <a:p>
            <a:pPr algn="just"/>
            <a:r>
              <a:rPr lang="pt-BR" sz="2400" dirty="0" smtClean="0"/>
              <a:t>	 </a:t>
            </a:r>
            <a:r>
              <a:rPr lang="pt-BR" sz="2400" dirty="0"/>
              <a:t>Referencia = "LOGIX” </a:t>
            </a:r>
          </a:p>
          <a:p>
            <a:pPr algn="just"/>
            <a:r>
              <a:rPr lang="pt-BR" sz="2400" dirty="0" smtClean="0"/>
              <a:t>	 </a:t>
            </a:r>
            <a:r>
              <a:rPr lang="pt-BR" sz="2400" dirty="0" err="1"/>
              <a:t>Company</a:t>
            </a:r>
            <a:r>
              <a:rPr lang="pt-BR" sz="2400" dirty="0"/>
              <a:t> = “001” 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Campo </a:t>
            </a:r>
            <a:r>
              <a:rPr lang="pt-BR" sz="2400" dirty="0" err="1"/>
              <a:t>Branch</a:t>
            </a:r>
            <a:r>
              <a:rPr lang="pt-BR" sz="2400" dirty="0"/>
              <a:t> deve ser informado o código da empresa utilizada no LOGIX. Os campos “</a:t>
            </a:r>
            <a:r>
              <a:rPr lang="pt-BR" sz="2400" dirty="0" err="1"/>
              <a:t>Emp.Protheus</a:t>
            </a:r>
            <a:r>
              <a:rPr lang="pt-BR" sz="2400" dirty="0"/>
              <a:t>” e “Fil. Protheus” deve ser informado a filial e a empresa destino das informações da empresa utilizada no LOGIX. 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</p:spTree>
    <p:extLst>
      <p:ext uri="{BB962C8B-B14F-4D97-AF65-F5344CB8AC3E}">
        <p14:creationId xmlns:p14="http://schemas.microsoft.com/office/powerpoint/2010/main" val="22449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3675816" cy="519781"/>
          </a:xfrm>
        </p:spPr>
        <p:txBody>
          <a:bodyPr/>
          <a:lstStyle/>
          <a:p>
            <a:r>
              <a:rPr lang="en-US" dirty="0"/>
              <a:t>PARAMETRIZAÇÃO NO PROTHEUS PARA A INTEGRAÇÃO </a:t>
            </a:r>
            <a:r>
              <a:rPr lang="en-US" dirty="0" smtClean="0"/>
              <a:t> - CONFIGURAÇÃO DBACCESS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r>
              <a:rPr lang="pt-BR" sz="2400" b="1" dirty="0" smtClean="0">
                <a:solidFill>
                  <a:srgbClr val="F59528"/>
                </a:solidFill>
              </a:rPr>
              <a:t>Configuração do </a:t>
            </a:r>
            <a:r>
              <a:rPr lang="pt-BR" sz="2400" b="1" dirty="0" err="1" smtClean="0">
                <a:solidFill>
                  <a:srgbClr val="F59528"/>
                </a:solidFill>
              </a:rPr>
              <a:t>dbAccess</a:t>
            </a:r>
            <a:endParaRPr lang="pt-BR" sz="2400" b="1" dirty="0" smtClean="0">
              <a:solidFill>
                <a:srgbClr val="F59528"/>
              </a:solidFill>
            </a:endParaRPr>
          </a:p>
          <a:p>
            <a:endParaRPr lang="pt-BR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Para que o Protheus consiga comunicar com o banco de dados do </a:t>
            </a:r>
            <a:r>
              <a:rPr lang="pt-BR" sz="2400" dirty="0" err="1"/>
              <a:t>Logix</a:t>
            </a:r>
            <a:r>
              <a:rPr lang="pt-BR" sz="2400" dirty="0"/>
              <a:t>, existe a necessidade de configurar o ODBC com as informações do Banco de Dados do </a:t>
            </a:r>
            <a:r>
              <a:rPr lang="pt-BR" sz="2400" dirty="0" err="1"/>
              <a:t>Logix</a:t>
            </a:r>
            <a:r>
              <a:rPr lang="pt-BR" sz="2400" dirty="0"/>
              <a:t>, no mesmo servidor onde se encontra o </a:t>
            </a:r>
            <a:r>
              <a:rPr lang="pt-BR" sz="2400" dirty="0" err="1"/>
              <a:t>dbAccess</a:t>
            </a:r>
            <a:r>
              <a:rPr lang="pt-BR" sz="2400" dirty="0"/>
              <a:t> Protheus. Para se configurar o ODBC, é imprescindível ter o driver “IBM INFORMIX ODBC DRIVER”, escolhendo para inserir um novo ODBC conforme exemplo abaixo: 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</p:spTree>
    <p:extLst>
      <p:ext uri="{BB962C8B-B14F-4D97-AF65-F5344CB8AC3E}">
        <p14:creationId xmlns:p14="http://schemas.microsoft.com/office/powerpoint/2010/main" val="24167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3980616" cy="519781"/>
          </a:xfrm>
        </p:spPr>
        <p:txBody>
          <a:bodyPr/>
          <a:lstStyle/>
          <a:p>
            <a:r>
              <a:rPr lang="en-US" dirty="0"/>
              <a:t>PARAMETRIZAÇÃO NO PROTHEUS PARA A INTEGRAÇÃO </a:t>
            </a:r>
            <a:r>
              <a:rPr lang="en-US" dirty="0" smtClean="0"/>
              <a:t> - CONFIGURAÇÃO DBACCESS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endParaRPr lang="pt-BR" sz="1800" dirty="0"/>
          </a:p>
          <a:p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84" y="2022781"/>
            <a:ext cx="10350749" cy="63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3794350" cy="519781"/>
          </a:xfrm>
        </p:spPr>
        <p:txBody>
          <a:bodyPr/>
          <a:lstStyle/>
          <a:p>
            <a:r>
              <a:rPr lang="en-US" dirty="0"/>
              <a:t>PARAMETRIZAÇÃO NO PROTHEUS PARA A INTEGRAÇÃO </a:t>
            </a:r>
            <a:r>
              <a:rPr lang="en-US" dirty="0" smtClean="0"/>
              <a:t> - CONFIGURAÇÃO DBACCESS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Para verificar se a conexão do </a:t>
            </a:r>
            <a:r>
              <a:rPr lang="pt-BR" sz="2400" dirty="0" err="1"/>
              <a:t>dbAccess</a:t>
            </a:r>
            <a:r>
              <a:rPr lang="pt-BR" sz="2400" dirty="0"/>
              <a:t> está conectando corretamente com o Oracle, recomenda-se utilizar o Assistente de Conexão, disponível no último folder do </a:t>
            </a:r>
            <a:r>
              <a:rPr lang="pt-BR" sz="2400" dirty="0" err="1"/>
              <a:t>dbAccess</a:t>
            </a:r>
            <a:r>
              <a:rPr lang="pt-BR" sz="2400" dirty="0"/>
              <a:t>, sendo apresentada a mensagem conforme imagem abaixo: </a:t>
            </a:r>
          </a:p>
          <a:p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39" y="3573016"/>
            <a:ext cx="4030795" cy="30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8" y="1135534"/>
            <a:ext cx="10001282" cy="519781"/>
          </a:xfrm>
        </p:spPr>
        <p:txBody>
          <a:bodyPr/>
          <a:lstStyle/>
          <a:p>
            <a:r>
              <a:rPr lang="en-US" dirty="0" smtClean="0"/>
              <a:t>PARAMETRIZAÇÃO NO LOGIX PARA A INTEGRAÇÃO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Para </a:t>
            </a:r>
            <a:r>
              <a:rPr lang="pt-BR" sz="2400" dirty="0"/>
              <a:t>que a integração esteja ativa é preciso que o parâmetro “</a:t>
            </a:r>
            <a:r>
              <a:rPr lang="pt-BR" sz="2400" b="1" dirty="0"/>
              <a:t>Indicar se haverá integração do </a:t>
            </a:r>
            <a:r>
              <a:rPr lang="pt-BR" sz="2400" b="1" dirty="0" err="1"/>
              <a:t>Logix</a:t>
            </a:r>
            <a:r>
              <a:rPr lang="pt-BR" sz="2400" b="1" dirty="0"/>
              <a:t> com a manutenção de ativos?</a:t>
            </a:r>
            <a:r>
              <a:rPr lang="pt-BR" sz="2400" dirty="0"/>
              <a:t>”, do LOG00087, esteja igual a “S”.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Será preciso informar operação para saída para a baixa na efetivação de reserva do item - “</a:t>
            </a:r>
            <a:r>
              <a:rPr lang="pt-BR" sz="2400" b="1" dirty="0"/>
              <a:t>Operação de estoque de baixa de reserva na efetivação - Protheus</a:t>
            </a:r>
            <a:r>
              <a:rPr lang="pt-BR" sz="2400" dirty="0"/>
              <a:t>”, no LOG00087.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Cadastro no </a:t>
            </a:r>
            <a:r>
              <a:rPr lang="pt-BR" sz="2400" b="1" dirty="0">
                <a:solidFill>
                  <a:srgbClr val="F59528"/>
                </a:solidFill>
              </a:rPr>
              <a:t>SUP0660</a:t>
            </a:r>
            <a:r>
              <a:rPr lang="pt-BR" sz="2400" dirty="0"/>
              <a:t> a operação deve ser parametrizada da seguinte maneira: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	Tipo </a:t>
            </a:r>
            <a:r>
              <a:rPr lang="pt-BR" sz="2400" dirty="0"/>
              <a:t>operação: S </a:t>
            </a:r>
            <a:r>
              <a:rPr lang="pt-BR" sz="2400" dirty="0" smtClean="0"/>
              <a:t>(saída)</a:t>
            </a: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 smtClean="0"/>
              <a:t>	Origem</a:t>
            </a:r>
            <a:r>
              <a:rPr lang="pt-BR" sz="2400" dirty="0"/>
              <a:t>: L (Local)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	Destino</a:t>
            </a:r>
            <a:r>
              <a:rPr lang="pt-BR" sz="2400" dirty="0"/>
              <a:t>: U (</a:t>
            </a:r>
            <a:r>
              <a:rPr lang="pt-BR" sz="2400" dirty="0" smtClean="0"/>
              <a:t>CC/Produção</a:t>
            </a:r>
            <a:r>
              <a:rPr lang="pt-BR" sz="2400" dirty="0"/>
              <a:t>)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	Quantidade</a:t>
            </a:r>
            <a:r>
              <a:rPr lang="pt-BR" sz="2400" dirty="0"/>
              <a:t>: S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	Custo</a:t>
            </a:r>
            <a:r>
              <a:rPr lang="pt-BR" sz="2400" dirty="0"/>
              <a:t>: M (custo médio)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	Detalhamento</a:t>
            </a:r>
            <a:r>
              <a:rPr lang="pt-BR" sz="2400" dirty="0"/>
              <a:t>: S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	Recalculo</a:t>
            </a:r>
            <a:r>
              <a:rPr lang="pt-BR" sz="2400" dirty="0"/>
              <a:t>: N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	Acumulado</a:t>
            </a:r>
            <a:r>
              <a:rPr lang="pt-BR" sz="2400" dirty="0"/>
              <a:t>: 1 (com </a:t>
            </a:r>
            <a:r>
              <a:rPr lang="pt-BR" sz="2400" dirty="0" smtClean="0"/>
              <a:t>saída </a:t>
            </a:r>
            <a:r>
              <a:rPr lang="pt-BR" sz="2400" dirty="0"/>
              <a:t>positiva)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	OC/PV</a:t>
            </a:r>
            <a:r>
              <a:rPr lang="pt-BR" sz="2400" dirty="0"/>
              <a:t>: 3 (não atualiza)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</p:spTree>
    <p:extLst>
      <p:ext uri="{BB962C8B-B14F-4D97-AF65-F5344CB8AC3E}">
        <p14:creationId xmlns:p14="http://schemas.microsoft.com/office/powerpoint/2010/main" val="1589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8" y="1135534"/>
            <a:ext cx="10001282" cy="519781"/>
          </a:xfrm>
        </p:spPr>
        <p:txBody>
          <a:bodyPr/>
          <a:lstStyle/>
          <a:p>
            <a:r>
              <a:rPr lang="en-US" dirty="0" smtClean="0"/>
              <a:t>PARAMETRIZAÇÃO NO LOGIX PARA A INTEGRAÇÃO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Será preciso informar operação de transferência do </a:t>
            </a:r>
            <a:r>
              <a:rPr lang="pt-BR" sz="2400" i="1" dirty="0"/>
              <a:t>Local enviado pelo Protheus </a:t>
            </a:r>
            <a:r>
              <a:rPr lang="pt-BR" sz="2400" dirty="0"/>
              <a:t>para o </a:t>
            </a:r>
            <a:r>
              <a:rPr lang="pt-BR" sz="2400" i="1" dirty="0"/>
              <a:t>Local de Assistência Técnica - </a:t>
            </a:r>
            <a:r>
              <a:rPr lang="pt-BR" sz="2400" dirty="0"/>
              <a:t>“</a:t>
            </a:r>
            <a:r>
              <a:rPr lang="pt-BR" sz="2400" b="1" dirty="0"/>
              <a:t>Operação de transferência da reserva de Assistência Técnica – Protheus</a:t>
            </a:r>
            <a:r>
              <a:rPr lang="pt-BR" sz="2400" dirty="0"/>
              <a:t>”, no LOG00087.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Cadastro no </a:t>
            </a:r>
            <a:r>
              <a:rPr lang="pt-BR" sz="2400" b="1" dirty="0">
                <a:solidFill>
                  <a:srgbClr val="F59528"/>
                </a:solidFill>
              </a:rPr>
              <a:t>SUP0660</a:t>
            </a:r>
            <a:r>
              <a:rPr lang="pt-BR" sz="2400" dirty="0"/>
              <a:t> a operação deve ser parametrizada da seguinte maneira: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Tipo </a:t>
            </a:r>
            <a:r>
              <a:rPr lang="pt-BR" sz="2400" dirty="0"/>
              <a:t>operação: D (diversos)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Origem</a:t>
            </a:r>
            <a:r>
              <a:rPr lang="pt-BR" sz="2400" dirty="0"/>
              <a:t>: L (Local)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Destino</a:t>
            </a:r>
            <a:r>
              <a:rPr lang="pt-BR" sz="2400" dirty="0"/>
              <a:t>: L (Local)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Quantidade</a:t>
            </a:r>
            <a:r>
              <a:rPr lang="pt-BR" sz="2400" dirty="0"/>
              <a:t>: S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Custo</a:t>
            </a:r>
            <a:r>
              <a:rPr lang="pt-BR" sz="2400" dirty="0"/>
              <a:t>: S (sem custo)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Detalhamento</a:t>
            </a:r>
            <a:r>
              <a:rPr lang="pt-BR" sz="2400" dirty="0"/>
              <a:t>: N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Recalculo</a:t>
            </a:r>
            <a:r>
              <a:rPr lang="pt-BR" sz="2400" dirty="0"/>
              <a:t>: N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Acumulado</a:t>
            </a:r>
            <a:r>
              <a:rPr lang="pt-BR" sz="2400" dirty="0"/>
              <a:t>: 5 (não acumulado)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	OC/PV</a:t>
            </a:r>
            <a:r>
              <a:rPr lang="pt-BR" sz="2400" dirty="0"/>
              <a:t>: 3 (não atualiza)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</p:spTree>
    <p:extLst>
      <p:ext uri="{BB962C8B-B14F-4D97-AF65-F5344CB8AC3E}">
        <p14:creationId xmlns:p14="http://schemas.microsoft.com/office/powerpoint/2010/main" val="9046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8" y="1135534"/>
            <a:ext cx="10001282" cy="519781"/>
          </a:xfrm>
        </p:spPr>
        <p:txBody>
          <a:bodyPr/>
          <a:lstStyle/>
          <a:p>
            <a:r>
              <a:rPr lang="en-US" dirty="0" smtClean="0"/>
              <a:t>PARAMETRIZAÇÃO NO LOGIX PARA A INTEGRAÇÃO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Será necessário inicializar o parâmetro “</a:t>
            </a:r>
            <a:r>
              <a:rPr lang="pt-BR" sz="2400" b="1" dirty="0"/>
              <a:t>Número da transação da integração entre MIN e Protheus</a:t>
            </a:r>
            <a:r>
              <a:rPr lang="pt-BR" sz="2400" dirty="0"/>
              <a:t>”, do LOG00087. 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Para que o </a:t>
            </a:r>
            <a:r>
              <a:rPr lang="pt-BR" sz="2400" dirty="0" err="1"/>
              <a:t>Logix</a:t>
            </a:r>
            <a:r>
              <a:rPr lang="pt-BR" sz="2400" dirty="0"/>
              <a:t> envie as informações dos funcionários do RHU será necessário </a:t>
            </a:r>
            <a:r>
              <a:rPr lang="pt-BR" sz="2400" dirty="0" err="1"/>
              <a:t>setar</a:t>
            </a:r>
            <a:r>
              <a:rPr lang="pt-BR" sz="2400" dirty="0"/>
              <a:t> o parâmetro “</a:t>
            </a:r>
            <a:r>
              <a:rPr lang="pt-BR" sz="2400" b="1" dirty="0"/>
              <a:t>Enviar informações do RH do </a:t>
            </a:r>
            <a:r>
              <a:rPr lang="pt-BR" sz="2400" b="1" dirty="0" err="1"/>
              <a:t>Logix</a:t>
            </a:r>
            <a:r>
              <a:rPr lang="pt-BR" sz="2400" b="1" dirty="0"/>
              <a:t> para a integração com o Protheus?</a:t>
            </a:r>
            <a:r>
              <a:rPr lang="pt-BR" sz="2400" dirty="0"/>
              <a:t>”, do LOG00087. O parâmetro sempre será inicializado com o valor “S”.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Quando houver integração com o módulo de Exportação da Trade </a:t>
            </a:r>
            <a:r>
              <a:rPr lang="pt-BR" sz="2400" dirty="0" err="1"/>
              <a:t>Easy</a:t>
            </a:r>
            <a:r>
              <a:rPr lang="pt-BR" sz="2400" dirty="0"/>
              <a:t> será necessário marcar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por meio do Trade </a:t>
            </a:r>
            <a:r>
              <a:rPr lang="pt-BR" sz="2400" b="1" dirty="0" err="1"/>
              <a:t>Easy</a:t>
            </a:r>
            <a:r>
              <a:rPr lang="pt-BR" sz="2400" b="1" dirty="0"/>
              <a:t>?</a:t>
            </a:r>
            <a:r>
              <a:rPr lang="pt-BR" sz="2400" dirty="0"/>
              <a:t>”, do LOG00087, igual a “S”. Desta forma não serão enviados as informações das tabelas </a:t>
            </a:r>
            <a:r>
              <a:rPr lang="pt-BR" sz="2400" u="sng" dirty="0"/>
              <a:t>Item</a:t>
            </a:r>
            <a:r>
              <a:rPr lang="pt-BR" sz="2400" dirty="0"/>
              <a:t>, </a:t>
            </a:r>
            <a:r>
              <a:rPr lang="pt-BR" sz="2400" u="sng" dirty="0"/>
              <a:t>Fornecedor</a:t>
            </a:r>
            <a:r>
              <a:rPr lang="pt-BR" sz="2400" dirty="0"/>
              <a:t> e </a:t>
            </a:r>
            <a:r>
              <a:rPr lang="pt-BR" sz="2400" u="sng" dirty="0"/>
              <a:t>Unidade de Medida </a:t>
            </a:r>
            <a:r>
              <a:rPr lang="pt-BR" sz="2400" dirty="0"/>
              <a:t>via tabela LOG_INTEGR_ENTRADA.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</p:spTree>
    <p:extLst>
      <p:ext uri="{BB962C8B-B14F-4D97-AF65-F5344CB8AC3E}">
        <p14:creationId xmlns:p14="http://schemas.microsoft.com/office/powerpoint/2010/main" val="2015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8" y="1135534"/>
            <a:ext cx="10001282" cy="519781"/>
          </a:xfrm>
        </p:spPr>
        <p:txBody>
          <a:bodyPr/>
          <a:lstStyle/>
          <a:p>
            <a:r>
              <a:rPr lang="en-US" dirty="0" smtClean="0"/>
              <a:t>PARAMETRIZAÇÃO NO LOGIX PARA A INTEGRAÇÃO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Quando houver integração com o módulo de Recursos Humanos do Protheus será necessário marcar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para o RH do Protheus por EAI?</a:t>
            </a:r>
            <a:r>
              <a:rPr lang="pt-BR" sz="2400" dirty="0"/>
              <a:t>”, do LOG00087, igual a “S”. Desta forma não serão enviados as informações das tabelas </a:t>
            </a:r>
            <a:r>
              <a:rPr lang="pt-BR" sz="2400" u="sng" dirty="0"/>
              <a:t>Centro de Custo</a:t>
            </a:r>
            <a:r>
              <a:rPr lang="pt-BR" sz="2400" dirty="0"/>
              <a:t> e </a:t>
            </a:r>
            <a:r>
              <a:rPr lang="pt-BR" sz="2400" u="sng" dirty="0"/>
              <a:t>Fornecedor</a:t>
            </a:r>
            <a:r>
              <a:rPr lang="pt-BR" sz="2400" dirty="0"/>
              <a:t> via tabela LOG_INTEGR_ENTRADA.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Os parâmetros acima estão no caminho: </a:t>
            </a:r>
            <a:r>
              <a:rPr lang="pt-BR" sz="2400" b="1" dirty="0"/>
              <a:t>PROCESSO MANUFATURA / </a:t>
            </a:r>
            <a:r>
              <a:rPr lang="pt-BR" sz="2400" b="1" dirty="0" smtClean="0"/>
              <a:t>MANUTENCÃO </a:t>
            </a:r>
            <a:r>
              <a:rPr lang="pt-BR" sz="2400" b="1" dirty="0"/>
              <a:t>INDUSTRIAL / </a:t>
            </a:r>
            <a:r>
              <a:rPr lang="pt-BR" sz="2400" b="1" dirty="0" smtClean="0"/>
              <a:t>INTEGRACÃO</a:t>
            </a: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</p:spTree>
    <p:extLst>
      <p:ext uri="{BB962C8B-B14F-4D97-AF65-F5344CB8AC3E}">
        <p14:creationId xmlns:p14="http://schemas.microsoft.com/office/powerpoint/2010/main" val="22281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Explicação Geral</a:t>
            </a:r>
            <a:endParaRPr lang="pt-BR" dirty="0"/>
          </a:p>
        </p:txBody>
      </p:sp>
      <p:pic>
        <p:nvPicPr>
          <p:cNvPr id="11" name="Picture 32" descr="Icone-1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7400" y="2982733"/>
            <a:ext cx="1524051" cy="1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8" y="1135534"/>
            <a:ext cx="13557282" cy="889811"/>
          </a:xfrm>
        </p:spPr>
        <p:txBody>
          <a:bodyPr/>
          <a:lstStyle/>
          <a:p>
            <a:r>
              <a:rPr lang="en-US" dirty="0" smtClean="0"/>
              <a:t>PARAMETRIZAÇÃO NO LOGIX PARA MENSAGEM ÚNICA - QUANDO HOUVER INTEGRAÇÃO COM A TRADE EASY OU RH DO PROTHEUS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245478"/>
            <a:ext cx="14577344" cy="5181133"/>
          </a:xfrm>
        </p:spPr>
        <p:txBody>
          <a:bodyPr/>
          <a:lstStyle/>
          <a:p>
            <a:r>
              <a:rPr lang="pt-BR" sz="2400" b="1" dirty="0">
                <a:solidFill>
                  <a:srgbClr val="F59528"/>
                </a:solidFill>
              </a:rPr>
              <a:t>EAI10000 – CONTROLE DE MENSAGENS EAI</a:t>
            </a:r>
          </a:p>
          <a:p>
            <a:endParaRPr lang="pt-BR" sz="1800" dirty="0"/>
          </a:p>
          <a:p>
            <a:r>
              <a:rPr lang="pt-BR" sz="2400" dirty="0"/>
              <a:t>Verificar se as transações estão cadastradas no “Aplicativo Hospedeiro” com as rotas informadas.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36636"/>
              </p:ext>
            </p:extLst>
          </p:nvPr>
        </p:nvGraphicFramePr>
        <p:xfrm>
          <a:off x="2996142" y="3517899"/>
          <a:ext cx="1083309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033"/>
                <a:gridCol w="3611033"/>
                <a:gridCol w="361103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anose="020B0606020202030204" pitchFamily="34" charset="0"/>
                        </a:rPr>
                        <a:t>Transação</a:t>
                      </a:r>
                      <a:endParaRPr lang="pt-BR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anose="020B0606020202030204" pitchFamily="34" charset="0"/>
                        </a:rPr>
                        <a:t>Versão</a:t>
                      </a:r>
                      <a:endParaRPr lang="pt-BR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err="1" smtClean="0">
                          <a:latin typeface="Arial Narrow" panose="020B0606020202030204" pitchFamily="34" charset="0"/>
                        </a:rPr>
                        <a:t>Adapter</a:t>
                      </a:r>
                      <a:endParaRPr lang="pt-BR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customervendor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1.00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ADP10000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customervendor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2.00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EAIHELPERCUSTOMERVENDOR2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costcenter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1.000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ADP10039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item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1.001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ADP10001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item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3.001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EAIHELPERITEM3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unitofmeausure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1.000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APD10003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unitofmeasure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2.001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EAIHELPERUNITOFMEASURE2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1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3929815" cy="889811"/>
          </a:xfrm>
        </p:spPr>
        <p:txBody>
          <a:bodyPr/>
          <a:lstStyle/>
          <a:p>
            <a:r>
              <a:rPr lang="en-US" dirty="0"/>
              <a:t>PARAMETRIZAÇÃO NO LOGIX PARA MENSAGEM </a:t>
            </a:r>
            <a:r>
              <a:rPr lang="en-US" dirty="0" smtClean="0"/>
              <a:t>ÚNICA - </a:t>
            </a:r>
            <a:r>
              <a:rPr lang="en-US" dirty="0"/>
              <a:t>QUANDO HOUVER INTEGRAÇÃO COM A TRADE EASY OU RH DO PROTHEUS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r>
              <a:rPr lang="pt-BR" sz="2400" b="1" dirty="0">
                <a:solidFill>
                  <a:srgbClr val="F59528"/>
                </a:solidFill>
              </a:rPr>
              <a:t>EAI10000 – CONTROLE DE MENSAGENS EAI</a:t>
            </a:r>
          </a:p>
          <a:p>
            <a:endParaRPr lang="pt-BR" sz="18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251" y="2538353"/>
            <a:ext cx="10001282" cy="59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099149" cy="889811"/>
          </a:xfrm>
        </p:spPr>
        <p:txBody>
          <a:bodyPr/>
          <a:lstStyle/>
          <a:p>
            <a:r>
              <a:rPr lang="en-US" dirty="0"/>
              <a:t>PARAMETRIZAÇÃO NO LOGIX PARA MENSAGEM ÚNICA </a:t>
            </a:r>
            <a:r>
              <a:rPr lang="en-US" dirty="0" smtClean="0"/>
              <a:t>- QUANDO </a:t>
            </a:r>
            <a:r>
              <a:rPr lang="en-US" dirty="0"/>
              <a:t>HOUVER INTEGRAÇÃO COM A TRADE EASY OU RH DO PROTHEUS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69490"/>
            <a:ext cx="14577344" cy="5181133"/>
          </a:xfrm>
        </p:spPr>
        <p:txBody>
          <a:bodyPr/>
          <a:lstStyle/>
          <a:p>
            <a:r>
              <a:rPr lang="pt-BR" sz="2400" b="1" dirty="0">
                <a:solidFill>
                  <a:srgbClr val="F59528"/>
                </a:solidFill>
              </a:rPr>
              <a:t>EAI10000 – CONTROLE DE MENSAGENS EAI</a:t>
            </a:r>
          </a:p>
          <a:p>
            <a:endParaRPr lang="pt-BR" sz="1800" dirty="0"/>
          </a:p>
          <a:p>
            <a:r>
              <a:rPr lang="pt-BR" sz="2400" dirty="0"/>
              <a:t>Verificar se as transações estão cadastradas no “Aplicativo </a:t>
            </a:r>
            <a:r>
              <a:rPr lang="pt-BR" sz="2400" dirty="0" smtClean="0"/>
              <a:t>Externos”:</a:t>
            </a: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6366"/>
              </p:ext>
            </p:extLst>
          </p:nvPr>
        </p:nvGraphicFramePr>
        <p:xfrm>
          <a:off x="2996142" y="3517899"/>
          <a:ext cx="108330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033"/>
                <a:gridCol w="3611033"/>
                <a:gridCol w="361103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anose="020B0606020202030204" pitchFamily="34" charset="0"/>
                        </a:rPr>
                        <a:t>Transação</a:t>
                      </a:r>
                      <a:endParaRPr lang="pt-BR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anose="020B0606020202030204" pitchFamily="34" charset="0"/>
                        </a:rPr>
                        <a:t>Modo suportado</a:t>
                      </a:r>
                      <a:endParaRPr lang="pt-BR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anose="020B0606020202030204" pitchFamily="34" charset="0"/>
                        </a:rPr>
                        <a:t>Modo</a:t>
                      </a:r>
                      <a:r>
                        <a:rPr lang="pt-BR" sz="2400" baseline="0" dirty="0" smtClean="0">
                          <a:latin typeface="Arial Narrow" panose="020B0606020202030204" pitchFamily="34" charset="0"/>
                        </a:rPr>
                        <a:t> Habilitado</a:t>
                      </a:r>
                      <a:endParaRPr lang="pt-BR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customervendor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Recebimento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Recebimento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costcenter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Recebimento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Recebimento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item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Recebimento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Recebimento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>
                          <a:solidFill>
                            <a:srgbClr val="4A5C61"/>
                          </a:solidFill>
                          <a:effectLst/>
                          <a:latin typeface="Arial Narrow" panose="020B0606020202030204" pitchFamily="34" charset="0"/>
                        </a:rPr>
                        <a:t>unitofmeausure</a:t>
                      </a:r>
                      <a:endParaRPr lang="pt-BR" sz="2400" dirty="0" smtClean="0">
                        <a:solidFill>
                          <a:srgbClr val="4A5C6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Recebimento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Recebimento</a:t>
                      </a:r>
                      <a:endParaRPr lang="pt-BR" sz="24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031415" cy="659399"/>
          </a:xfrm>
        </p:spPr>
        <p:txBody>
          <a:bodyPr/>
          <a:lstStyle/>
          <a:p>
            <a:r>
              <a:rPr lang="en-US" dirty="0"/>
              <a:t>PARAMETRIZAÇÃO NO LOGIX PARA MENSAGEM ÚNICA </a:t>
            </a:r>
            <a:r>
              <a:rPr lang="en-US" dirty="0" smtClean="0"/>
              <a:t>- QUANDO </a:t>
            </a:r>
            <a:r>
              <a:rPr lang="en-US" dirty="0"/>
              <a:t>HOUVER INTEGRAÇÃO COM A TRADE EASY OU RH DO PROTHEUS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189611"/>
            <a:ext cx="14577344" cy="5181133"/>
          </a:xfrm>
        </p:spPr>
        <p:txBody>
          <a:bodyPr/>
          <a:lstStyle/>
          <a:p>
            <a:r>
              <a:rPr lang="pt-BR" sz="2400" b="1" dirty="0">
                <a:solidFill>
                  <a:srgbClr val="F59528"/>
                </a:solidFill>
              </a:rPr>
              <a:t>EAI10000 – CONTROLE DE MENSAGENS EAI</a:t>
            </a:r>
          </a:p>
          <a:p>
            <a:endParaRPr lang="pt-BR" sz="18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8" y="2664578"/>
            <a:ext cx="10124008" cy="59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370083" cy="519781"/>
          </a:xfrm>
        </p:spPr>
        <p:txBody>
          <a:bodyPr/>
          <a:lstStyle/>
          <a:p>
            <a:r>
              <a:rPr lang="en-US" dirty="0" smtClean="0"/>
              <a:t>PARAMETRIZAÇÃO NO PROTHEUS (MNT) PARA </a:t>
            </a:r>
            <a:r>
              <a:rPr lang="en-US" dirty="0"/>
              <a:t>MENSAGEM ÚNICA </a:t>
            </a:r>
            <a:r>
              <a:rPr lang="en-US" dirty="0" smtClean="0"/>
              <a:t>- QUANDO </a:t>
            </a:r>
            <a:r>
              <a:rPr lang="en-US" dirty="0"/>
              <a:t>HOUVER INTEGRAÇÃO COM A TRADE EASY OU RH DO PROTHEUS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228545"/>
            <a:ext cx="14577344" cy="5181133"/>
          </a:xfrm>
        </p:spPr>
        <p:txBody>
          <a:bodyPr/>
          <a:lstStyle/>
          <a:p>
            <a:r>
              <a:rPr lang="pt-BR" sz="2400" b="1" dirty="0" err="1" smtClean="0">
                <a:solidFill>
                  <a:srgbClr val="F59528"/>
                </a:solidFill>
              </a:rPr>
              <a:t>Updates</a:t>
            </a:r>
            <a:endParaRPr lang="pt-BR" sz="2400" b="1" dirty="0">
              <a:solidFill>
                <a:srgbClr val="F5952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integração exige a execução do Update UPDMNTB4.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160" y="3317445"/>
            <a:ext cx="5019240" cy="51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268483" cy="676333"/>
          </a:xfrm>
        </p:spPr>
        <p:txBody>
          <a:bodyPr/>
          <a:lstStyle/>
          <a:p>
            <a:r>
              <a:rPr lang="en-US" dirty="0" smtClean="0"/>
              <a:t>PARAMETRIZAÇÃO NO PROTHEUS (MNT) PARA MENSAGEM </a:t>
            </a:r>
            <a:r>
              <a:rPr lang="en-US" dirty="0"/>
              <a:t>ÚNICA </a:t>
            </a:r>
            <a:r>
              <a:rPr lang="en-US" dirty="0" smtClean="0"/>
              <a:t>- QUANDO </a:t>
            </a:r>
            <a:r>
              <a:rPr lang="en-US" dirty="0"/>
              <a:t>HOUVER INTEGRAÇÃO COM A TRADE EASY OU RH DO PROTHEUS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189611"/>
            <a:ext cx="14577344" cy="5181133"/>
          </a:xfrm>
        </p:spPr>
        <p:txBody>
          <a:bodyPr/>
          <a:lstStyle/>
          <a:p>
            <a:r>
              <a:rPr lang="pt-BR" sz="2400" b="1" dirty="0">
                <a:solidFill>
                  <a:srgbClr val="F59528"/>
                </a:solidFill>
              </a:rPr>
              <a:t>ADAPTER EAI – CONTROLE DE MENSAGENS EAI</a:t>
            </a:r>
          </a:p>
          <a:p>
            <a:endParaRPr lang="pt-B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Incluir os </a:t>
            </a:r>
            <a:r>
              <a:rPr lang="pt-BR" sz="2400" dirty="0" err="1"/>
              <a:t>Adapters</a:t>
            </a:r>
            <a:r>
              <a:rPr lang="pt-BR" sz="2400" dirty="0"/>
              <a:t> via “Configurador”:</a:t>
            </a:r>
          </a:p>
          <a:p>
            <a:r>
              <a:rPr lang="pt-BR" sz="2400" dirty="0"/>
              <a:t>     </a:t>
            </a:r>
            <a:r>
              <a:rPr lang="pt-BR" sz="2400" dirty="0" smtClean="0"/>
              <a:t> Caminho </a:t>
            </a:r>
            <a:r>
              <a:rPr lang="pt-BR" sz="2400" dirty="0"/>
              <a:t>=&gt; Ambiente =&gt; Schedule =&gt; </a:t>
            </a:r>
            <a:r>
              <a:rPr lang="pt-BR" sz="2400" dirty="0" err="1"/>
              <a:t>Adapter</a:t>
            </a:r>
            <a:r>
              <a:rPr lang="pt-BR" sz="2400" dirty="0"/>
              <a:t> </a:t>
            </a:r>
            <a:r>
              <a:rPr lang="pt-BR" sz="2400" dirty="0" err="1"/>
              <a:t>E.a.i</a:t>
            </a:r>
            <a:r>
              <a:rPr lang="pt-BR" sz="2400" dirty="0"/>
              <a:t>.</a:t>
            </a:r>
          </a:p>
          <a:p>
            <a:r>
              <a:rPr lang="pt-BR" sz="2400" dirty="0"/>
              <a:t>      EECAC120 </a:t>
            </a:r>
            <a:r>
              <a:rPr lang="pt-BR" sz="2400" dirty="0" smtClean="0"/>
              <a:t>- </a:t>
            </a:r>
            <a:r>
              <a:rPr lang="pt-BR" sz="2400" b="1" u="sng" dirty="0" smtClean="0"/>
              <a:t>Quando houver integração com a Trade </a:t>
            </a:r>
            <a:r>
              <a:rPr lang="pt-BR" sz="2400" b="1" u="sng" dirty="0" err="1" smtClean="0"/>
              <a:t>Easy</a:t>
            </a:r>
            <a:r>
              <a:rPr lang="pt-BR" sz="2400" b="1" u="sng" smtClean="0"/>
              <a:t>, </a:t>
            </a:r>
            <a:r>
              <a:rPr lang="pt-BR" sz="2400" b="1" u="sng" dirty="0" smtClean="0"/>
              <a:t>senão usar MATA010 </a:t>
            </a:r>
            <a:r>
              <a:rPr lang="pt-BR" sz="2400" dirty="0"/>
              <a:t>– ITEM </a:t>
            </a:r>
          </a:p>
          <a:p>
            <a:r>
              <a:rPr lang="pt-BR" sz="2400" dirty="0"/>
              <a:t>      AGRA045  -  WAREHOUSE</a:t>
            </a:r>
          </a:p>
          <a:p>
            <a:r>
              <a:rPr lang="pt-BR" sz="2400" dirty="0"/>
              <a:t>      MATA020  -  CUSTOMER VENDOR</a:t>
            </a:r>
          </a:p>
          <a:p>
            <a:r>
              <a:rPr lang="pt-BR" sz="2400" dirty="0"/>
              <a:t>      MATA030  -  CUSTOMER VENDOR</a:t>
            </a:r>
          </a:p>
          <a:p>
            <a:r>
              <a:rPr lang="pt-BR" sz="2400" dirty="0"/>
              <a:t>      QIEA030   -   UNITOFMEASURE</a:t>
            </a:r>
          </a:p>
          <a:p>
            <a:r>
              <a:rPr lang="pt-BR" sz="2400" dirty="0"/>
              <a:t>      CTBA030   -  COSTCENTER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</p:spTree>
    <p:extLst>
      <p:ext uri="{BB962C8B-B14F-4D97-AF65-F5344CB8AC3E}">
        <p14:creationId xmlns:p14="http://schemas.microsoft.com/office/powerpoint/2010/main" val="33656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387016" cy="676333"/>
          </a:xfrm>
        </p:spPr>
        <p:txBody>
          <a:bodyPr/>
          <a:lstStyle/>
          <a:p>
            <a:r>
              <a:rPr lang="en-US" dirty="0" smtClean="0"/>
              <a:t>PARAMETRIZAÇÃO NO PROTHEUS (MNT) PARA MENSAGEM </a:t>
            </a:r>
            <a:r>
              <a:rPr lang="en-US" dirty="0"/>
              <a:t>ÚNICA </a:t>
            </a:r>
            <a:r>
              <a:rPr lang="en-US" dirty="0" smtClean="0"/>
              <a:t>- QUANDO </a:t>
            </a:r>
            <a:r>
              <a:rPr lang="en-US" dirty="0"/>
              <a:t>HOUVER INTEGRAÇÃO COM A TRADE EASY OU RH DO PROTHEUS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179333"/>
            <a:ext cx="14577344" cy="5181133"/>
          </a:xfrm>
        </p:spPr>
        <p:txBody>
          <a:bodyPr/>
          <a:lstStyle/>
          <a:p>
            <a:r>
              <a:rPr lang="pt-BR" sz="2400" b="1" dirty="0" smtClean="0">
                <a:solidFill>
                  <a:srgbClr val="F59528"/>
                </a:solidFill>
              </a:rPr>
              <a:t>Parâmetros</a:t>
            </a:r>
            <a:endParaRPr lang="pt-BR" sz="2400" b="1" dirty="0">
              <a:solidFill>
                <a:srgbClr val="F59528"/>
              </a:solidFill>
            </a:endParaRPr>
          </a:p>
          <a:p>
            <a:endParaRPr lang="pt-B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É necessário configurar alguns parâmetros para que a integração com o </a:t>
            </a:r>
            <a:r>
              <a:rPr lang="pt-BR" sz="2400" dirty="0" err="1"/>
              <a:t>Logix</a:t>
            </a:r>
            <a:r>
              <a:rPr lang="pt-BR" sz="2400" dirty="0"/>
              <a:t> funcione corretamente, o que pode ser feito através do configurador: </a:t>
            </a:r>
          </a:p>
          <a:p>
            <a:r>
              <a:rPr lang="pt-BR" sz="2400" dirty="0" smtClean="0"/>
              <a:t>      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190" y="3761846"/>
            <a:ext cx="12185599" cy="47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3794350" cy="642466"/>
          </a:xfrm>
        </p:spPr>
        <p:txBody>
          <a:bodyPr/>
          <a:lstStyle/>
          <a:p>
            <a:r>
              <a:rPr lang="en-US" dirty="0" smtClean="0"/>
              <a:t>PARAMETRIZAÇÃO NO PROTHEUS (MNT) PARA MENSAGEM </a:t>
            </a:r>
            <a:r>
              <a:rPr lang="en-US" dirty="0"/>
              <a:t>ÚNICA </a:t>
            </a:r>
            <a:r>
              <a:rPr lang="en-US" dirty="0" smtClean="0"/>
              <a:t>- QUANDO </a:t>
            </a:r>
            <a:r>
              <a:rPr lang="en-US" dirty="0"/>
              <a:t>HOUVER INTEGRAÇÃO COM A TRADE EASY OU RH DO PROTHEUS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145466"/>
            <a:ext cx="14577344" cy="5181133"/>
          </a:xfrm>
        </p:spPr>
        <p:txBody>
          <a:bodyPr/>
          <a:lstStyle/>
          <a:p>
            <a:r>
              <a:rPr lang="pt-BR" sz="2400" b="1" dirty="0">
                <a:solidFill>
                  <a:srgbClr val="F59528"/>
                </a:solidFill>
              </a:rPr>
              <a:t>Cadastro  dos  </a:t>
            </a:r>
            <a:r>
              <a:rPr lang="pt-BR" sz="2400" b="1" dirty="0" err="1">
                <a:solidFill>
                  <a:srgbClr val="F59528"/>
                </a:solidFill>
              </a:rPr>
              <a:t>Adapters</a:t>
            </a:r>
            <a:endParaRPr lang="pt-BR" sz="1800" b="1" dirty="0">
              <a:solidFill>
                <a:srgbClr val="F59528"/>
              </a:solidFill>
            </a:endParaRPr>
          </a:p>
          <a:p>
            <a:r>
              <a:rPr lang="pt-BR" sz="2400" dirty="0" smtClean="0"/>
              <a:t>      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b="9555"/>
          <a:stretch/>
        </p:blipFill>
        <p:spPr>
          <a:xfrm>
            <a:off x="2495518" y="2634130"/>
            <a:ext cx="11118882" cy="56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577345" cy="676333"/>
          </a:xfrm>
        </p:spPr>
        <p:txBody>
          <a:bodyPr/>
          <a:lstStyle/>
          <a:p>
            <a:r>
              <a:rPr lang="en-US" dirty="0"/>
              <a:t>PARAMETRIZAÇÃO NO PROTHEUS (MNT) PARA MENSAGEM ÚNICA - QUANDO HOUVER INTEGRAÇÃO COM A TRADE EASY OU RH DO PROTHEUS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EECAC 120 - ITEM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2770412"/>
            <a:ext cx="14577344" cy="5181133"/>
          </a:xfrm>
        </p:spPr>
        <p:txBody>
          <a:bodyPr/>
          <a:lstStyle/>
          <a:p>
            <a:endParaRPr lang="pt-BR" sz="2400" b="1" dirty="0" smtClean="0">
              <a:solidFill>
                <a:srgbClr val="F59528"/>
              </a:solidFill>
            </a:endParaRPr>
          </a:p>
          <a:p>
            <a:r>
              <a:rPr lang="pt-BR" sz="2400" b="1" dirty="0" smtClean="0">
                <a:solidFill>
                  <a:srgbClr val="F59528"/>
                </a:solidFill>
              </a:rPr>
              <a:t>Cadastro do </a:t>
            </a:r>
            <a:r>
              <a:rPr lang="pt-BR" sz="2400" b="1" dirty="0" err="1" smtClean="0">
                <a:solidFill>
                  <a:srgbClr val="F59528"/>
                </a:solidFill>
              </a:rPr>
              <a:t>Adapter</a:t>
            </a:r>
            <a:r>
              <a:rPr lang="pt-BR" sz="2400" b="1" dirty="0" smtClean="0">
                <a:solidFill>
                  <a:srgbClr val="F59528"/>
                </a:solidFill>
              </a:rPr>
              <a:t> ITEM</a:t>
            </a:r>
            <a:endParaRPr lang="pt-BR" sz="1800" b="1" dirty="0">
              <a:solidFill>
                <a:srgbClr val="F59528"/>
              </a:solidFill>
            </a:endParaRPr>
          </a:p>
          <a:p>
            <a:r>
              <a:rPr lang="pt-BR" sz="2400" dirty="0" smtClean="0"/>
              <a:t>      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27930"/>
              </p:ext>
            </p:extLst>
          </p:nvPr>
        </p:nvGraphicFramePr>
        <p:xfrm>
          <a:off x="2488141" y="3948504"/>
          <a:ext cx="108331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50"/>
                <a:gridCol w="541655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Campos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Conteúdo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 única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Rotina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EECAC120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ITEM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Descrição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ITEM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Envia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Método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Síncrono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Operação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Todas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Canal Envio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EAI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Versão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3.001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9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336216" cy="889811"/>
          </a:xfrm>
        </p:spPr>
        <p:txBody>
          <a:bodyPr/>
          <a:lstStyle/>
          <a:p>
            <a:r>
              <a:rPr lang="en-US" dirty="0"/>
              <a:t>PARAMETRIZAÇÃO NO PROTHEUS (MNT) PARA MENSAGEM ÚNICA - QUANDO HOUVER INTEGRAÇÃO COM A TRADE EASY OU RH DO PROTHEUS </a:t>
            </a:r>
          </a:p>
          <a:p>
            <a:endParaRPr lang="en-US" dirty="0" smtClean="0"/>
          </a:p>
          <a:p>
            <a:r>
              <a:rPr lang="en-US" dirty="0" smtClean="0"/>
              <a:t>AGRA045 - WAREHOUSE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endParaRPr lang="pt-BR" sz="2400" b="1" dirty="0" smtClean="0">
              <a:solidFill>
                <a:srgbClr val="F59528"/>
              </a:solidFill>
            </a:endParaRPr>
          </a:p>
          <a:p>
            <a:endParaRPr lang="pt-BR" sz="2400" b="1" dirty="0">
              <a:solidFill>
                <a:srgbClr val="F59528"/>
              </a:solidFill>
            </a:endParaRPr>
          </a:p>
          <a:p>
            <a:endParaRPr lang="pt-BR" sz="2400" b="1" dirty="0" smtClean="0">
              <a:solidFill>
                <a:srgbClr val="F59528"/>
              </a:solidFill>
            </a:endParaRPr>
          </a:p>
          <a:p>
            <a:r>
              <a:rPr lang="pt-BR" sz="2400" b="1" dirty="0" smtClean="0">
                <a:solidFill>
                  <a:srgbClr val="F59528"/>
                </a:solidFill>
              </a:rPr>
              <a:t>Cadastro do </a:t>
            </a:r>
            <a:r>
              <a:rPr lang="pt-BR" sz="2400" b="1" dirty="0" err="1" smtClean="0">
                <a:solidFill>
                  <a:srgbClr val="F59528"/>
                </a:solidFill>
              </a:rPr>
              <a:t>Adapter</a:t>
            </a:r>
            <a:r>
              <a:rPr lang="pt-BR" sz="2400" b="1" dirty="0" smtClean="0">
                <a:solidFill>
                  <a:srgbClr val="F59528"/>
                </a:solidFill>
              </a:rPr>
              <a:t> Local de Estoque</a:t>
            </a:r>
            <a:endParaRPr lang="pt-BR" sz="1800" b="1" dirty="0">
              <a:solidFill>
                <a:srgbClr val="F59528"/>
              </a:solidFill>
            </a:endParaRPr>
          </a:p>
          <a:p>
            <a:r>
              <a:rPr lang="pt-BR" sz="2400" dirty="0" smtClean="0"/>
              <a:t>      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37320"/>
              </p:ext>
            </p:extLst>
          </p:nvPr>
        </p:nvGraphicFramePr>
        <p:xfrm>
          <a:off x="2352674" y="4067038"/>
          <a:ext cx="108331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50"/>
                <a:gridCol w="541655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Campos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Conteúdo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 única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Rotina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AGRA045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WareHouse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Descrição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Local de Estoque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Envia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Método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Síncrono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Operação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Todas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Canal Envio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EAI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Versão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1.002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9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507068"/>
            <a:ext cx="14577344" cy="621663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Através </a:t>
            </a:r>
            <a:r>
              <a:rPr lang="pt-BR" dirty="0"/>
              <a:t>da sincronização de tabelas será feita a integração do módulo “Manutenção de Ativos”, do Protheus, com os módulos: Manutenção Industrial, Engenharia, Plano Operacional, Estoque, Custos, Compras, Vendas, Recursos Humanos e Contabilidade do </a:t>
            </a:r>
            <a:r>
              <a:rPr lang="pt-BR" dirty="0" err="1"/>
              <a:t>Logix</a:t>
            </a:r>
            <a:r>
              <a:rPr lang="pt-BR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Os programas do </a:t>
            </a:r>
            <a:r>
              <a:rPr lang="pt-BR" dirty="0" err="1"/>
              <a:t>Logix</a:t>
            </a:r>
            <a:r>
              <a:rPr lang="pt-BR" dirty="0"/>
              <a:t> enviarão dados cadastrais para o Protheus e em contra partida os programas do Protheus farão as solicitações: de Reserva de Estoque, criação de Ordem de Produção, criação de Ordem de Compra e Efetivação de Reserva.</a:t>
            </a:r>
          </a:p>
          <a:p>
            <a:pPr algn="just"/>
            <a:endParaRPr lang="pt-BR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EXPLICAÇÃO GERAL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336216" cy="889811"/>
          </a:xfrm>
        </p:spPr>
        <p:txBody>
          <a:bodyPr/>
          <a:lstStyle/>
          <a:p>
            <a:r>
              <a:rPr lang="en-US" dirty="0"/>
              <a:t>PARAMETRIZAÇÃO NO PROTHEUS (MNT) PARA MENSAGEM ÚNICA - QUANDO HOUVER INTEGRAÇÃO COM A TRADE EASY OU RH DO </a:t>
            </a:r>
            <a:r>
              <a:rPr lang="en-US" dirty="0" smtClean="0"/>
              <a:t>PROTHEUS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MATA020 – CUSTOMERVENDOR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endParaRPr lang="pt-BR" sz="2400" b="1" dirty="0" smtClean="0">
              <a:solidFill>
                <a:srgbClr val="F59528"/>
              </a:solidFill>
            </a:endParaRPr>
          </a:p>
          <a:p>
            <a:endParaRPr lang="pt-BR" sz="2400" b="1" dirty="0">
              <a:solidFill>
                <a:srgbClr val="F59528"/>
              </a:solidFill>
            </a:endParaRPr>
          </a:p>
          <a:p>
            <a:endParaRPr lang="pt-BR" sz="2400" b="1" dirty="0" smtClean="0">
              <a:solidFill>
                <a:srgbClr val="F59528"/>
              </a:solidFill>
            </a:endParaRPr>
          </a:p>
          <a:p>
            <a:r>
              <a:rPr lang="pt-BR" sz="2400" b="1" dirty="0" smtClean="0">
                <a:solidFill>
                  <a:srgbClr val="F59528"/>
                </a:solidFill>
              </a:rPr>
              <a:t>Cadastro do </a:t>
            </a:r>
            <a:r>
              <a:rPr lang="pt-BR" sz="2400" b="1" dirty="0" err="1" smtClean="0">
                <a:solidFill>
                  <a:srgbClr val="F59528"/>
                </a:solidFill>
              </a:rPr>
              <a:t>Adapter</a:t>
            </a:r>
            <a:r>
              <a:rPr lang="pt-BR" sz="2400" b="1" dirty="0" smtClean="0">
                <a:solidFill>
                  <a:srgbClr val="F59528"/>
                </a:solidFill>
              </a:rPr>
              <a:t> de Fornecedores</a:t>
            </a:r>
            <a:endParaRPr lang="pt-BR" sz="1800" b="1" dirty="0">
              <a:solidFill>
                <a:srgbClr val="F59528"/>
              </a:solidFill>
            </a:endParaRPr>
          </a:p>
          <a:p>
            <a:r>
              <a:rPr lang="pt-BR" sz="2400" dirty="0" smtClean="0"/>
              <a:t>      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53890"/>
              </p:ext>
            </p:extLst>
          </p:nvPr>
        </p:nvGraphicFramePr>
        <p:xfrm>
          <a:off x="2369607" y="3999305"/>
          <a:ext cx="108331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50"/>
                <a:gridCol w="541655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Campos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Conteúdo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 única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Rotina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MATA020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CustomerVendor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Descrição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Fornecedor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Envia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Método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Síncrono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Operação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Todas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Canal Envio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EAI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Versão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2.004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9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336216" cy="889811"/>
          </a:xfrm>
        </p:spPr>
        <p:txBody>
          <a:bodyPr/>
          <a:lstStyle/>
          <a:p>
            <a:r>
              <a:rPr lang="en-US" dirty="0"/>
              <a:t>PARAMETRIZAÇÃO NO PROTHEUS (MNT) PARA MENSAGEM ÚNICA - QUANDO HOUVER INTEGRAÇÃO COM A TRADE EASY OU RH DO PROTHEUS </a:t>
            </a:r>
          </a:p>
          <a:p>
            <a:endParaRPr lang="en-US" dirty="0" smtClean="0"/>
          </a:p>
          <a:p>
            <a:r>
              <a:rPr lang="en-US" dirty="0" smtClean="0"/>
              <a:t>MNTA030 - CUSTOMEVENDOR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endParaRPr lang="pt-BR" sz="2400" b="1" dirty="0" smtClean="0">
              <a:solidFill>
                <a:srgbClr val="F59528"/>
              </a:solidFill>
            </a:endParaRPr>
          </a:p>
          <a:p>
            <a:endParaRPr lang="pt-BR" sz="2400" b="1" dirty="0">
              <a:solidFill>
                <a:srgbClr val="F59528"/>
              </a:solidFill>
            </a:endParaRPr>
          </a:p>
          <a:p>
            <a:endParaRPr lang="pt-BR" sz="2400" b="1" dirty="0" smtClean="0">
              <a:solidFill>
                <a:srgbClr val="F59528"/>
              </a:solidFill>
            </a:endParaRPr>
          </a:p>
          <a:p>
            <a:r>
              <a:rPr lang="pt-BR" sz="2400" b="1" dirty="0" smtClean="0">
                <a:solidFill>
                  <a:srgbClr val="F59528"/>
                </a:solidFill>
              </a:rPr>
              <a:t>Cadastro do </a:t>
            </a:r>
            <a:r>
              <a:rPr lang="pt-BR" sz="2400" b="1" dirty="0" err="1" smtClean="0">
                <a:solidFill>
                  <a:srgbClr val="F59528"/>
                </a:solidFill>
              </a:rPr>
              <a:t>Adapter</a:t>
            </a:r>
            <a:r>
              <a:rPr lang="pt-BR" sz="2400" b="1" dirty="0" smtClean="0">
                <a:solidFill>
                  <a:srgbClr val="F59528"/>
                </a:solidFill>
              </a:rPr>
              <a:t> Clientes</a:t>
            </a:r>
            <a:endParaRPr lang="pt-BR" sz="1800" b="1" dirty="0">
              <a:solidFill>
                <a:srgbClr val="F59528"/>
              </a:solidFill>
            </a:endParaRPr>
          </a:p>
          <a:p>
            <a:r>
              <a:rPr lang="pt-BR" sz="2400" dirty="0" smtClean="0"/>
              <a:t>      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83274"/>
              </p:ext>
            </p:extLst>
          </p:nvPr>
        </p:nvGraphicFramePr>
        <p:xfrm>
          <a:off x="2488141" y="4100904"/>
          <a:ext cx="108331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50"/>
                <a:gridCol w="541655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Campos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Conteúdo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 única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Rotina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MNTA030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CustomerVendor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Descrição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Clientes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Envia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Método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Síncrono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Operação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Todas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Canal Envio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EAI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Versão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2.002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5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577345" cy="1048866"/>
          </a:xfrm>
        </p:spPr>
        <p:txBody>
          <a:bodyPr/>
          <a:lstStyle/>
          <a:p>
            <a:r>
              <a:rPr lang="en-US" dirty="0"/>
              <a:t>PARAMETRIZAÇÃO NO PROTHEUS (MNT) PARA MENSAGEM ÚNICA - QUANDO HOUVER INTEGRAÇÃO COM A TRADE EASY OU RH DO PROTHEUS </a:t>
            </a:r>
          </a:p>
          <a:p>
            <a:endParaRPr lang="en-US" dirty="0" smtClean="0"/>
          </a:p>
          <a:p>
            <a:r>
              <a:rPr lang="en-US" dirty="0" smtClean="0"/>
              <a:t>QIEA030 - UNITOFMEASURE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endParaRPr lang="pt-BR" sz="2400" b="1" dirty="0" smtClean="0">
              <a:solidFill>
                <a:srgbClr val="F59528"/>
              </a:solidFill>
            </a:endParaRPr>
          </a:p>
          <a:p>
            <a:endParaRPr lang="pt-BR" sz="2400" b="1" dirty="0">
              <a:solidFill>
                <a:srgbClr val="F59528"/>
              </a:solidFill>
            </a:endParaRPr>
          </a:p>
          <a:p>
            <a:endParaRPr lang="pt-BR" sz="2400" b="1" dirty="0" smtClean="0">
              <a:solidFill>
                <a:srgbClr val="F59528"/>
              </a:solidFill>
            </a:endParaRPr>
          </a:p>
          <a:p>
            <a:r>
              <a:rPr lang="pt-BR" sz="2400" b="1" dirty="0" smtClean="0">
                <a:solidFill>
                  <a:srgbClr val="F59528"/>
                </a:solidFill>
              </a:rPr>
              <a:t>Cadastro do </a:t>
            </a:r>
            <a:r>
              <a:rPr lang="pt-BR" sz="2400" b="1" dirty="0" err="1" smtClean="0">
                <a:solidFill>
                  <a:srgbClr val="F59528"/>
                </a:solidFill>
              </a:rPr>
              <a:t>Adapter</a:t>
            </a:r>
            <a:r>
              <a:rPr lang="pt-BR" sz="2400" b="1" dirty="0" smtClean="0">
                <a:solidFill>
                  <a:srgbClr val="F59528"/>
                </a:solidFill>
              </a:rPr>
              <a:t> Unidade de Medida</a:t>
            </a:r>
            <a:endParaRPr lang="pt-BR" sz="1800" b="1" dirty="0">
              <a:solidFill>
                <a:srgbClr val="F59528"/>
              </a:solidFill>
            </a:endParaRPr>
          </a:p>
          <a:p>
            <a:r>
              <a:rPr lang="pt-BR" sz="2400" dirty="0" smtClean="0"/>
              <a:t>      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79245"/>
              </p:ext>
            </p:extLst>
          </p:nvPr>
        </p:nvGraphicFramePr>
        <p:xfrm>
          <a:off x="2488141" y="4083972"/>
          <a:ext cx="108331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50"/>
                <a:gridCol w="541655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Campos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Conteúdo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 única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Rotina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QIEA030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UNITOFMEASURE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Descrição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Unidade de medida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Envia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Método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Síncrono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Operação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Todas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Canal Envio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EAI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Versão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1.000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2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135534"/>
            <a:ext cx="14420883" cy="889811"/>
          </a:xfrm>
        </p:spPr>
        <p:txBody>
          <a:bodyPr/>
          <a:lstStyle/>
          <a:p>
            <a:r>
              <a:rPr lang="en-US" dirty="0"/>
              <a:t>PARAMETRIZAÇÃO NO PROTHEUS (MNT) PARA MENSAGEM ÚNICA - QUANDO HOUVER INTEGRAÇÃO COM A TRADE EASY OU RH DO </a:t>
            </a:r>
            <a:r>
              <a:rPr lang="en-US" dirty="0" smtClean="0"/>
              <a:t>PROTHEUS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CTBA030 - COSTCENTER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25345"/>
            <a:ext cx="14577344" cy="5181133"/>
          </a:xfrm>
        </p:spPr>
        <p:txBody>
          <a:bodyPr/>
          <a:lstStyle/>
          <a:p>
            <a:endParaRPr lang="pt-BR" sz="2400" b="1" dirty="0" smtClean="0">
              <a:solidFill>
                <a:srgbClr val="F59528"/>
              </a:solidFill>
            </a:endParaRPr>
          </a:p>
          <a:p>
            <a:endParaRPr lang="pt-BR" sz="2400" b="1" dirty="0">
              <a:solidFill>
                <a:srgbClr val="F59528"/>
              </a:solidFill>
            </a:endParaRPr>
          </a:p>
          <a:p>
            <a:endParaRPr lang="pt-BR" sz="2400" b="1" dirty="0" smtClean="0">
              <a:solidFill>
                <a:srgbClr val="F59528"/>
              </a:solidFill>
            </a:endParaRPr>
          </a:p>
          <a:p>
            <a:r>
              <a:rPr lang="pt-BR" sz="2400" b="1" dirty="0" smtClean="0">
                <a:solidFill>
                  <a:srgbClr val="F59528"/>
                </a:solidFill>
              </a:rPr>
              <a:t>Cadastro do </a:t>
            </a:r>
            <a:r>
              <a:rPr lang="pt-BR" sz="2400" b="1" dirty="0" err="1" smtClean="0">
                <a:solidFill>
                  <a:srgbClr val="F59528"/>
                </a:solidFill>
              </a:rPr>
              <a:t>Adapter</a:t>
            </a:r>
            <a:r>
              <a:rPr lang="pt-BR" sz="2400" b="1" dirty="0" smtClean="0">
                <a:solidFill>
                  <a:srgbClr val="F59528"/>
                </a:solidFill>
              </a:rPr>
              <a:t> Centro de Custo</a:t>
            </a:r>
            <a:endParaRPr lang="pt-BR" sz="1800" b="1" dirty="0">
              <a:solidFill>
                <a:srgbClr val="F59528"/>
              </a:solidFill>
            </a:endParaRPr>
          </a:p>
          <a:p>
            <a:r>
              <a:rPr lang="pt-BR" sz="2400" dirty="0" smtClean="0"/>
              <a:t>      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pt-BR" dirty="0"/>
              <a:t>PARAMETRIZAÇÕES PARA UTILIZAR A INTEGRAÇÃO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20817"/>
              </p:ext>
            </p:extLst>
          </p:nvPr>
        </p:nvGraphicFramePr>
        <p:xfrm>
          <a:off x="2234141" y="3999306"/>
          <a:ext cx="108331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50"/>
                <a:gridCol w="541655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Campos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 Narrow" panose="020B0606020202030204" pitchFamily="34" charset="0"/>
                        </a:rPr>
                        <a:t>Conteúdo</a:t>
                      </a:r>
                      <a:endParaRPr lang="pt-B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 única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Rotina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CTBA030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Mensagem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COSTCENTER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Descrição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Centro de Custo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Envia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Recebe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Método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Síncrono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Operação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Todas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Canal Envio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EAI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Versão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2.000</a:t>
                      </a:r>
                      <a:endParaRPr lang="pt-BR" sz="20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Programas de integração</a:t>
            </a:r>
            <a:endParaRPr lang="pt-BR" dirty="0"/>
          </a:p>
        </p:txBody>
      </p:sp>
      <p:pic>
        <p:nvPicPr>
          <p:cNvPr id="11" name="Picture 32" descr="Icone-1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7400" y="2982733"/>
            <a:ext cx="1524051" cy="1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MIN1801 – USUÁRIOS QUE RECEBERÃO E-MAIL DAS SOLITAÇÕES DO PROTHEUS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Cadastro dos nomes dos usuários que receberão e-mail com informações das criações de Reserva de Estoque, Ordem de Compra ou Ordem de Produção. Será preciso dizer para quais itens, famílias e/ou grupos de controle de estoque o usuário receberá o e-mail</a:t>
            </a:r>
            <a:r>
              <a:rPr lang="pt-BR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Observação: se for utilizado o protocolo de autenticação do tipo SSL, por enquanto, o build do </a:t>
            </a:r>
            <a:r>
              <a:rPr lang="pt-BR" b="1" dirty="0" err="1"/>
              <a:t>TotvsTec</a:t>
            </a:r>
            <a:r>
              <a:rPr lang="pt-BR" b="1" dirty="0"/>
              <a:t> não suporta ele! Desta forma não será possível enviar e-mails pelo </a:t>
            </a:r>
            <a:r>
              <a:rPr lang="pt-BR" b="1" dirty="0" err="1"/>
              <a:t>Logix</a:t>
            </a:r>
            <a:r>
              <a:rPr lang="pt-BR" b="1" dirty="0"/>
              <a:t>. Este protocolo será considerado/validado no próximo build.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66" y="995475"/>
            <a:ext cx="9801225" cy="75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8" y="1048814"/>
            <a:ext cx="9665759" cy="74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smtClean="0"/>
              <a:t>PROGRAMAS DE INTEGRAÇÃO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99" y="1018863"/>
            <a:ext cx="9682691" cy="74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037067"/>
            <a:ext cx="9614958" cy="73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492697"/>
            <a:ext cx="14577344" cy="518113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pt-BR" dirty="0" smtClean="0"/>
              <a:t>Os </a:t>
            </a:r>
            <a:r>
              <a:rPr lang="pt-BR" dirty="0"/>
              <a:t>programas do Protheus gravarão dados na tabela </a:t>
            </a:r>
            <a:r>
              <a:rPr lang="pt-BR" b="1" dirty="0" err="1"/>
              <a:t>log_integr_saida</a:t>
            </a:r>
            <a:r>
              <a:rPr lang="pt-BR" dirty="0"/>
              <a:t> para fazer as solicitações de Reserva de Estoque, criação de Ordem de Produção, criação de Ordem de Compra e Efetivação de Reserva</a:t>
            </a:r>
            <a:r>
              <a:rPr lang="pt-BR" dirty="0" smtClean="0"/>
              <a:t>.</a:t>
            </a:r>
          </a:p>
          <a:p>
            <a:pPr>
              <a:spcAft>
                <a:spcPts val="1200"/>
              </a:spcAft>
            </a:pPr>
            <a:endParaRPr lang="pt-BR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pt-BR" dirty="0"/>
              <a:t>Os programas do </a:t>
            </a:r>
            <a:r>
              <a:rPr lang="pt-BR" dirty="0" err="1"/>
              <a:t>Logix</a:t>
            </a:r>
            <a:r>
              <a:rPr lang="pt-BR" dirty="0"/>
              <a:t> gravarão dados na tabela </a:t>
            </a:r>
            <a:r>
              <a:rPr lang="pt-BR" b="1" dirty="0" err="1"/>
              <a:t>log_integr_entrada</a:t>
            </a:r>
            <a:r>
              <a:rPr lang="pt-BR" dirty="0"/>
              <a:t> para enviar os dados cadastrais para o Protheus</a:t>
            </a:r>
            <a:r>
              <a:rPr lang="pt-BR" dirty="0" smtClean="0"/>
              <a:t>.</a:t>
            </a:r>
          </a:p>
          <a:p>
            <a:pPr>
              <a:spcAft>
                <a:spcPts val="1200"/>
              </a:spcAft>
            </a:pPr>
            <a:endParaRPr lang="pt-BR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pt-BR" dirty="0"/>
              <a:t>Todas as movimentações de integração feitas no </a:t>
            </a:r>
            <a:r>
              <a:rPr lang="pt-BR" dirty="0" err="1"/>
              <a:t>Logix</a:t>
            </a:r>
            <a:r>
              <a:rPr lang="pt-BR" dirty="0"/>
              <a:t> serão gravadas na tabela </a:t>
            </a:r>
            <a:r>
              <a:rPr lang="pt-BR" b="1" dirty="0" err="1"/>
              <a:t>min_historico_integracao</a:t>
            </a:r>
            <a:r>
              <a:rPr lang="pt-BR" dirty="0" smtClean="0"/>
              <a:t>.</a:t>
            </a:r>
          </a:p>
          <a:p>
            <a:pPr>
              <a:spcAft>
                <a:spcPts val="1200"/>
              </a:spcAft>
            </a:pPr>
            <a:endParaRPr lang="pt-BR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pt-BR" dirty="0"/>
              <a:t>Todas as mensagens de erro serão gravadas na tabela </a:t>
            </a:r>
            <a:r>
              <a:rPr lang="pt-BR" b="1" dirty="0" err="1"/>
              <a:t>audit_logix</a:t>
            </a:r>
            <a:r>
              <a:rPr lang="pt-BR" dirty="0"/>
              <a:t> (</a:t>
            </a:r>
            <a:r>
              <a:rPr lang="pt-BR" b="1" dirty="0"/>
              <a:t>MAN4340</a:t>
            </a:r>
            <a:r>
              <a:rPr lang="pt-BR" dirty="0"/>
              <a:t>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pt-BR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EXPLICAÇÃO GERAL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MIN1802 – DE-PARA ENTRE LOCAIS DO LOGIX E PROTHEUS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Relacionar os locais de estoque do </a:t>
            </a:r>
            <a:r>
              <a:rPr lang="pt-BR" dirty="0" err="1"/>
              <a:t>Logix</a:t>
            </a:r>
            <a:r>
              <a:rPr lang="pt-BR" dirty="0"/>
              <a:t> e Protheus, pois o código do local de estoque no Protheus é menor.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Observação: se não for efetuado cadastro neste programa, ao enviar as informações de locais do </a:t>
            </a:r>
            <a:r>
              <a:rPr lang="pt-BR" b="1" dirty="0" err="1"/>
              <a:t>Logix</a:t>
            </a:r>
            <a:r>
              <a:rPr lang="pt-BR" b="1" dirty="0"/>
              <a:t> para o Protheus os códigos do “Local de Estoque” e “Local de Inspeção” poderão ficar truncados.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19" y="1185333"/>
            <a:ext cx="9488173" cy="72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017631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Para iniciar a integração deverá ser processado o programa </a:t>
            </a:r>
            <a:r>
              <a:rPr lang="pt-BR" b="1" dirty="0">
                <a:solidFill>
                  <a:srgbClr val="F59528"/>
                </a:solidFill>
              </a:rPr>
              <a:t>MIN1805</a:t>
            </a:r>
            <a:r>
              <a:rPr lang="pt-BR" b="1" dirty="0"/>
              <a:t>.</a:t>
            </a:r>
            <a:r>
              <a:rPr lang="pt-BR" dirty="0"/>
              <a:t> Este programa é responsável pela primeira carga dos cadastros nos módulos do Protheus.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MIN1805 – PROGRAMA RESPONSÁVEL PELA PRIMEIRA CAR NA INTEGRAÇÃO DO LOGIX COM O MANUTENÇÃO DE ATIVO: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b="1" i="1" dirty="0">
                <a:solidFill>
                  <a:srgbClr val="FF0000"/>
                </a:solidFill>
              </a:rPr>
              <a:t>(Este programa grava informações para o Protheus!!!)</a:t>
            </a:r>
          </a:p>
          <a:p>
            <a:pPr algn="just"/>
            <a:endParaRPr lang="pt-BR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O programa fará exportação dos dados das tabelas </a:t>
            </a:r>
            <a:r>
              <a:rPr lang="pt-BR" sz="2000" b="1" dirty="0"/>
              <a:t>item</a:t>
            </a:r>
            <a:r>
              <a:rPr lang="pt-BR" sz="2000" dirty="0"/>
              <a:t> </a:t>
            </a:r>
            <a:r>
              <a:rPr lang="pt-BR" sz="2000" dirty="0" smtClean="0"/>
              <a:t>(MAN10021</a:t>
            </a:r>
            <a:r>
              <a:rPr lang="pt-BR" sz="2000" dirty="0"/>
              <a:t>), </a:t>
            </a:r>
            <a:r>
              <a:rPr lang="pt-BR" sz="2000" b="1" dirty="0" err="1"/>
              <a:t>item_custo</a:t>
            </a:r>
            <a:r>
              <a:rPr lang="pt-BR" sz="2000" b="1" dirty="0"/>
              <a:t> </a:t>
            </a:r>
            <a:r>
              <a:rPr lang="pt-BR" sz="2000" dirty="0" smtClean="0"/>
              <a:t>(SUP1300</a:t>
            </a:r>
            <a:r>
              <a:rPr lang="pt-BR" sz="2000" dirty="0"/>
              <a:t>), </a:t>
            </a:r>
            <a:r>
              <a:rPr lang="pt-BR" sz="2000" b="1" dirty="0" err="1"/>
              <a:t>cad_cc</a:t>
            </a:r>
            <a:r>
              <a:rPr lang="pt-BR" sz="2000" dirty="0"/>
              <a:t> </a:t>
            </a:r>
            <a:r>
              <a:rPr lang="pt-BR" sz="2000" dirty="0" smtClean="0"/>
              <a:t>(CON0480 </a:t>
            </a:r>
            <a:r>
              <a:rPr lang="pt-BR" sz="2000" dirty="0"/>
              <a:t>ou </a:t>
            </a:r>
            <a:r>
              <a:rPr lang="pt-BR" sz="2000" dirty="0" smtClean="0"/>
              <a:t>CON10148</a:t>
            </a:r>
            <a:r>
              <a:rPr lang="pt-BR" sz="2000" dirty="0"/>
              <a:t>), </a:t>
            </a:r>
            <a:r>
              <a:rPr lang="pt-BR" sz="2000" b="1" dirty="0"/>
              <a:t>fornecedor</a:t>
            </a:r>
            <a:r>
              <a:rPr lang="pt-BR" sz="2000" dirty="0"/>
              <a:t> </a:t>
            </a:r>
            <a:r>
              <a:rPr lang="pt-BR" sz="2000" dirty="0" smtClean="0"/>
              <a:t>(VDP0815/VDP1000</a:t>
            </a:r>
            <a:r>
              <a:rPr lang="pt-BR" sz="2000" dirty="0"/>
              <a:t>), </a:t>
            </a:r>
            <a:r>
              <a:rPr lang="pt-BR" sz="2000" b="1" dirty="0" err="1"/>
              <a:t>funcionario</a:t>
            </a:r>
            <a:r>
              <a:rPr lang="pt-BR" sz="2000" dirty="0"/>
              <a:t> </a:t>
            </a:r>
            <a:r>
              <a:rPr lang="pt-BR" sz="2000" dirty="0" smtClean="0"/>
              <a:t>(RHU0830</a:t>
            </a:r>
            <a:r>
              <a:rPr lang="pt-BR" sz="2000" dirty="0"/>
              <a:t>), </a:t>
            </a:r>
            <a:r>
              <a:rPr lang="pt-BR" sz="2000" b="1" dirty="0" err="1"/>
              <a:t>funcionario_min</a:t>
            </a:r>
            <a:r>
              <a:rPr lang="pt-BR" sz="2000" dirty="0"/>
              <a:t> </a:t>
            </a:r>
            <a:r>
              <a:rPr lang="pt-BR" sz="2000" dirty="0" smtClean="0"/>
              <a:t>(MIN0510</a:t>
            </a:r>
            <a:r>
              <a:rPr lang="pt-BR" sz="2000" dirty="0"/>
              <a:t>), </a:t>
            </a:r>
            <a:r>
              <a:rPr lang="pt-BR" sz="2000" b="1" dirty="0" err="1"/>
              <a:t>grupo_ctr_estoq</a:t>
            </a:r>
            <a:r>
              <a:rPr lang="pt-BR" sz="2000" dirty="0"/>
              <a:t> </a:t>
            </a:r>
            <a:r>
              <a:rPr lang="pt-BR" sz="2000" dirty="0" smtClean="0"/>
              <a:t>(SUP0270</a:t>
            </a:r>
            <a:r>
              <a:rPr lang="pt-BR" sz="2000" dirty="0"/>
              <a:t>) e </a:t>
            </a:r>
            <a:r>
              <a:rPr lang="pt-BR" sz="2000" b="1" dirty="0"/>
              <a:t>recurso</a:t>
            </a:r>
            <a:r>
              <a:rPr lang="pt-BR" sz="2000" dirty="0"/>
              <a:t> </a:t>
            </a:r>
            <a:r>
              <a:rPr lang="pt-BR" sz="2000" dirty="0" smtClean="0"/>
              <a:t>(MAN10078), </a:t>
            </a:r>
            <a:r>
              <a:rPr lang="pt-BR" sz="2000" b="1" dirty="0" err="1"/>
              <a:t>linha_prod</a:t>
            </a:r>
            <a:r>
              <a:rPr lang="pt-BR" sz="2000" dirty="0"/>
              <a:t> </a:t>
            </a:r>
            <a:r>
              <a:rPr lang="pt-BR" sz="2000" dirty="0" smtClean="0"/>
              <a:t>(VDP0340/VDP10056</a:t>
            </a:r>
            <a:r>
              <a:rPr lang="pt-BR" sz="2000" dirty="0"/>
              <a:t>).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MIN1805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por meio do Trade </a:t>
            </a:r>
            <a:r>
              <a:rPr lang="pt-BR" sz="2400" b="1" dirty="0" err="1"/>
              <a:t>Easy</a:t>
            </a:r>
            <a:r>
              <a:rPr lang="pt-BR" sz="2400" b="1" dirty="0"/>
              <a:t>?</a:t>
            </a:r>
            <a:r>
              <a:rPr lang="pt-BR" sz="2400" dirty="0"/>
              <a:t>”, do LOG00087, estiver igual a “S” não serão enviados os dados das tabelas </a:t>
            </a:r>
            <a:r>
              <a:rPr lang="pt-BR" sz="2400" i="1" dirty="0"/>
              <a:t>item</a:t>
            </a:r>
            <a:r>
              <a:rPr lang="pt-BR" sz="2400" dirty="0"/>
              <a:t> e </a:t>
            </a:r>
            <a:r>
              <a:rPr lang="pt-BR" sz="2400" i="1" dirty="0"/>
              <a:t>fornecedor</a:t>
            </a:r>
            <a:r>
              <a:rPr lang="pt-BR" sz="2400" dirty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para o RH do Protheus por EAI?</a:t>
            </a:r>
            <a:r>
              <a:rPr lang="pt-BR" sz="2400" dirty="0"/>
              <a:t>”, do LOG00087, estiver igual a “S” não serão enviados os dados das tabelas </a:t>
            </a:r>
            <a:r>
              <a:rPr lang="pt-BR" sz="2400" i="1" dirty="0" err="1"/>
              <a:t>cad_cc</a:t>
            </a:r>
            <a:r>
              <a:rPr lang="pt-BR" sz="2400" dirty="0"/>
              <a:t> e </a:t>
            </a:r>
            <a:r>
              <a:rPr lang="pt-BR" sz="2400" i="1" dirty="0"/>
              <a:t>fornecedor</a:t>
            </a:r>
            <a:r>
              <a:rPr lang="pt-BR" sz="2400" dirty="0"/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MIN1805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Na exportação dos itens o programa fará consistência com o cadastro do programa </a:t>
            </a:r>
            <a:r>
              <a:rPr lang="pt-BR" sz="2400" b="1" dirty="0"/>
              <a:t>MIN1802</a:t>
            </a:r>
            <a:r>
              <a:rPr lang="pt-BR" sz="2400" dirty="0"/>
              <a:t>. Desta forma, buscará o código do local de estoque do Protheus correspondente ao local de estoque ou local de inspeção do item no </a:t>
            </a:r>
            <a:r>
              <a:rPr lang="pt-BR" sz="2400" dirty="0" err="1"/>
              <a:t>Logix</a:t>
            </a:r>
            <a:r>
              <a:rPr lang="pt-BR" sz="2400" dirty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Caso o local de estoque ou local de inspeção do item não estejam cadastrados no programa </a:t>
            </a:r>
            <a:r>
              <a:rPr lang="pt-BR" sz="2400" b="1" dirty="0"/>
              <a:t>MIN1802</a:t>
            </a:r>
            <a:r>
              <a:rPr lang="pt-BR" sz="2400" dirty="0"/>
              <a:t>, será enviada a informação que há hoje no cadastro do programa </a:t>
            </a:r>
            <a:r>
              <a:rPr lang="pt-BR" sz="2400" b="1" dirty="0" smtClean="0"/>
              <a:t>MAN10021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Para a exportação dos centros de custos o programa irá verificar se é utilizado o conceito de “</a:t>
            </a:r>
            <a:r>
              <a:rPr lang="pt-BR" sz="2400" b="1" dirty="0"/>
              <a:t>Empresa Plano</a:t>
            </a:r>
            <a:r>
              <a:rPr lang="pt-BR" sz="2400" dirty="0"/>
              <a:t>” </a:t>
            </a:r>
            <a:r>
              <a:rPr lang="pt-BR" sz="2400" dirty="0" smtClean="0"/>
              <a:t>(CON0040</a:t>
            </a:r>
            <a:r>
              <a:rPr lang="pt-BR" sz="2400" dirty="0"/>
              <a:t>). Caso seja utilizado, os centros de custo serão buscados da empresa plano. Caso contrário, serão buscados da empresa corrente.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MIN1805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Para que as informações dos funcionários do RHU sejam enviadas para o Protheus, é preciso que o parâmetro ““</a:t>
            </a:r>
            <a:r>
              <a:rPr lang="pt-BR" sz="2400" b="1" dirty="0"/>
              <a:t>Enviar informações do RH do </a:t>
            </a:r>
            <a:r>
              <a:rPr lang="pt-BR" sz="2400" b="1" dirty="0" err="1"/>
              <a:t>Logix</a:t>
            </a:r>
            <a:r>
              <a:rPr lang="pt-BR" sz="2400" b="1" dirty="0"/>
              <a:t> para a integração com o Protheus?</a:t>
            </a:r>
            <a:r>
              <a:rPr lang="pt-BR" sz="2400" dirty="0"/>
              <a:t>”, do LOG00087, esteja igual a “S”.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programa buscará todos os registros de cada tabela, sem verificar se já existem nas tabelas do Protheus. No programa de importação do Protheus será feita esta validação.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MIN1805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dirty="0"/>
              <a:t>A cada leitura destes dados será gravado um registro na tabela </a:t>
            </a:r>
            <a:r>
              <a:rPr lang="pt-BR" sz="2400" dirty="0" err="1"/>
              <a:t>log_integr_entrada</a:t>
            </a:r>
            <a:r>
              <a:rPr lang="pt-BR" sz="2400" dirty="0"/>
              <a:t> para, posteriormente, repassar para o Protheus.</a:t>
            </a:r>
          </a:p>
          <a:p>
            <a:pPr algn="just"/>
            <a:r>
              <a:rPr lang="pt-BR" sz="2400" dirty="0"/>
              <a:t>	</a:t>
            </a:r>
          </a:p>
          <a:p>
            <a:pPr algn="just"/>
            <a:r>
              <a:rPr lang="pt-BR" sz="2400" dirty="0"/>
              <a:t>	</a:t>
            </a:r>
            <a:r>
              <a:rPr lang="pt-BR" sz="2400" b="1" dirty="0"/>
              <a:t>Observação: Este programa não tem tela. Como são buscados todos os dados das tabelas, o tempo de processamento é demorado. Dependendo da quantidade de registro é melhor processá-lo um dia antes de precisar as informações</a:t>
            </a:r>
            <a:r>
              <a:rPr lang="pt-BR" sz="2400" b="1" dirty="0" smtClean="0"/>
              <a:t>.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	As mensagens de erro serão gravadas no programa MAN4340.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MIN1805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838863"/>
            <a:ext cx="8585200" cy="659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87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 – PROGRAMA RESPONSÁVEL PELA GERAÇÃO DE ORDEM DE PRODUÇÃO OU ORDEM DE COMPRA NA INTEGRAÇÃO COM O MANUTENÇÃO DE ATIVOS: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830431"/>
            <a:ext cx="14577344" cy="5181133"/>
          </a:xfrm>
        </p:spPr>
        <p:txBody>
          <a:bodyPr/>
          <a:lstStyle/>
          <a:p>
            <a:pPr algn="just"/>
            <a:r>
              <a:rPr lang="pt-BR" sz="2800" b="1" i="1" dirty="0">
                <a:solidFill>
                  <a:srgbClr val="FF0000"/>
                </a:solidFill>
              </a:rPr>
              <a:t>(Este programa grava informações no </a:t>
            </a:r>
            <a:r>
              <a:rPr lang="pt-BR" sz="2800" b="1" i="1" dirty="0" err="1">
                <a:solidFill>
                  <a:srgbClr val="FF0000"/>
                </a:solidFill>
              </a:rPr>
              <a:t>Logix</a:t>
            </a:r>
            <a:r>
              <a:rPr lang="pt-BR" sz="2800" b="1" i="1" dirty="0">
                <a:solidFill>
                  <a:srgbClr val="FF0000"/>
                </a:solidFill>
              </a:rPr>
              <a:t>!!!)</a:t>
            </a:r>
            <a:endParaRPr lang="pt-BR" sz="2800" b="1" dirty="0">
              <a:solidFill>
                <a:srgbClr val="FF0000"/>
              </a:solidFill>
            </a:endParaRP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O programa faz a leitura da tabela </a:t>
            </a:r>
            <a:r>
              <a:rPr lang="pt-BR" b="1" dirty="0" err="1"/>
              <a:t>log_integr_saida</a:t>
            </a:r>
            <a:r>
              <a:rPr lang="pt-BR" dirty="0"/>
              <a:t> para verificar quais informações deverão ser geradas pelo </a:t>
            </a:r>
            <a:r>
              <a:rPr lang="pt-BR" dirty="0" err="1"/>
              <a:t>Logix</a:t>
            </a:r>
            <a:r>
              <a:rPr lang="pt-BR" dirty="0"/>
              <a:t>. Serão buscados todos os registros que tenham situação de procedimento e situação de transação iguais a ‘1’ (pendente), tipo de integração igual a 'SIGAMNT(MS)-LOGIX(LOGOCENTER)' e módulo que gerou esta integração igual a 'SIGAMNT</a:t>
            </a:r>
            <a:r>
              <a:rPr lang="pt-BR" dirty="0" smtClean="0"/>
              <a:t>'.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srgbClr val="FF0000"/>
                </a:solidFill>
              </a:rPr>
              <a:t>OBSERVAÇÃO: Para processar este programa via JOB é necessário efetuar o cadastro no programa JOB0003, utilizando os gatilhos “Empresa” (gatilho 01) e “Usuário” (gatilho 02).</a:t>
            </a:r>
            <a:endParaRPr lang="pt-BR" sz="2400" b="1" u="sng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289497"/>
            <a:ext cx="14577344" cy="653370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Os </a:t>
            </a:r>
            <a:r>
              <a:rPr lang="pt-BR" dirty="0"/>
              <a:t>programas podem estar cadastrados no caminho: </a:t>
            </a:r>
            <a:endParaRPr lang="pt-BR" dirty="0" smtClean="0"/>
          </a:p>
          <a:p>
            <a:pPr>
              <a:spcAft>
                <a:spcPts val="1200"/>
              </a:spcAft>
            </a:pPr>
            <a:r>
              <a:rPr lang="pt-BR" dirty="0"/>
              <a:t> </a:t>
            </a:r>
            <a:r>
              <a:rPr lang="pt-BR" dirty="0" smtClean="0"/>
              <a:t>     Manutenção Industrial &gt; Gestão de Manutenção &gt; INTEGRAÇÃO COM O PROTHEUS</a:t>
            </a:r>
          </a:p>
          <a:p>
            <a:pPr>
              <a:spcAft>
                <a:spcPts val="1200"/>
              </a:spcAft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 smtClean="0"/>
              <a:t>MIN1800</a:t>
            </a:r>
            <a:r>
              <a:rPr lang="pt-BR" dirty="0" smtClean="0"/>
              <a:t> </a:t>
            </a:r>
            <a:r>
              <a:rPr lang="pt-BR" dirty="0"/>
              <a:t>– Geração de OP, OC ou reserva - integração </a:t>
            </a:r>
            <a:r>
              <a:rPr lang="pt-BR" dirty="0" smtClean="0"/>
              <a:t>Protheus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MIN1805</a:t>
            </a:r>
            <a:r>
              <a:rPr lang="pt-BR" dirty="0"/>
              <a:t> – Carga inicial - integração </a:t>
            </a:r>
            <a:r>
              <a:rPr lang="pt-BR" dirty="0" err="1"/>
              <a:t>Manut</a:t>
            </a:r>
            <a:r>
              <a:rPr lang="pt-BR" dirty="0"/>
              <a:t>. Ativos  </a:t>
            </a:r>
            <a:r>
              <a:rPr lang="pt-BR" dirty="0" smtClean="0"/>
              <a:t>Protheus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MIN1801</a:t>
            </a:r>
            <a:r>
              <a:rPr lang="pt-BR" dirty="0"/>
              <a:t> – Usuários que receberão e-mail - integr. </a:t>
            </a:r>
            <a:r>
              <a:rPr lang="pt-BR" dirty="0" smtClean="0"/>
              <a:t>Protheus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MIN1802</a:t>
            </a:r>
            <a:r>
              <a:rPr lang="pt-BR" dirty="0"/>
              <a:t> – DE-PARA entre locais do </a:t>
            </a:r>
            <a:r>
              <a:rPr lang="pt-BR" dirty="0" err="1"/>
              <a:t>Logix</a:t>
            </a:r>
            <a:r>
              <a:rPr lang="pt-BR" dirty="0"/>
              <a:t> e </a:t>
            </a:r>
            <a:r>
              <a:rPr lang="pt-BR" dirty="0" smtClean="0"/>
              <a:t>Protheus</a:t>
            </a:r>
          </a:p>
          <a:p>
            <a:pPr>
              <a:spcAft>
                <a:spcPts val="1200"/>
              </a:spcAft>
            </a:pPr>
            <a:endParaRPr lang="pt-BR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EXPLICAÇÃO GERAL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624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men00044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programa fará a Reserva de Estoque, criação de Ordem de Produção, criação de Ordem de Compra e Efetivação de Reserva sempre para a empresa corrente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	Na importação das solicitações dos itens o programa fará consistência com o cadastro do programa </a:t>
            </a:r>
            <a:r>
              <a:rPr lang="pt-BR" sz="2400" b="1" dirty="0"/>
              <a:t>MIN1802</a:t>
            </a:r>
            <a:r>
              <a:rPr lang="pt-BR" sz="2400" dirty="0"/>
              <a:t>. Desta forma, buscará o código do local de estoque do </a:t>
            </a:r>
            <a:r>
              <a:rPr lang="pt-BR" sz="2400" dirty="0" err="1"/>
              <a:t>Logix</a:t>
            </a:r>
            <a:r>
              <a:rPr lang="pt-BR" sz="2400" dirty="0"/>
              <a:t> correspondente ao local de estoque do item enviado pelo Protheus.</a:t>
            </a:r>
          </a:p>
          <a:p>
            <a:pPr algn="just"/>
            <a:r>
              <a:rPr lang="pt-BR" sz="2400" dirty="0"/>
              <a:t>	</a:t>
            </a: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Caso </a:t>
            </a:r>
            <a:r>
              <a:rPr lang="pt-BR" sz="2400" dirty="0"/>
              <a:t>o local de estoque do Protheus não esteja cadastrado no programa </a:t>
            </a:r>
            <a:r>
              <a:rPr lang="pt-BR" sz="2400" b="1" dirty="0"/>
              <a:t>MIN1802</a:t>
            </a:r>
            <a:r>
              <a:rPr lang="pt-BR" sz="2400" dirty="0"/>
              <a:t>, a reserva de estoque, ordem de compra ou ordem de produção será criada utilizando o local enviado pelo Protheus.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r>
              <a:rPr lang="pt-BR" sz="2400" b="1" dirty="0"/>
              <a:t>Observações: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Não será possível utilizar os conceitos de Grade e Controle Dimensional. Também não será feita consistência com os programas dos módulos GAO e AVF.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As mensagens de erro serão gravadas no programa </a:t>
            </a:r>
            <a:r>
              <a:rPr lang="pt-BR" sz="2400" b="1" dirty="0"/>
              <a:t>MAN4340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>
                <a:solidFill>
                  <a:srgbClr val="F59528"/>
                </a:solidFill>
              </a:rPr>
              <a:t>É necessário que todos os itens estejam cadastrados nos folders “Compras” e “Fiscal” do </a:t>
            </a:r>
            <a:r>
              <a:rPr lang="pt-BR" sz="2400" b="1" dirty="0" smtClean="0">
                <a:solidFill>
                  <a:srgbClr val="F59528"/>
                </a:solidFill>
              </a:rPr>
              <a:t>MAN10021. </a:t>
            </a:r>
            <a:r>
              <a:rPr lang="pt-BR" sz="2400" b="1" dirty="0">
                <a:solidFill>
                  <a:srgbClr val="F59528"/>
                </a:solidFill>
              </a:rPr>
              <a:t>Os itens deverão ter valor nos campos </a:t>
            </a:r>
            <a:r>
              <a:rPr lang="pt-BR" sz="2400" b="1" u="sng" dirty="0">
                <a:solidFill>
                  <a:srgbClr val="F59528"/>
                </a:solidFill>
              </a:rPr>
              <a:t>“Tipo Despesa”</a:t>
            </a:r>
            <a:r>
              <a:rPr lang="pt-BR" sz="2400" b="1" dirty="0">
                <a:solidFill>
                  <a:srgbClr val="F59528"/>
                </a:solidFill>
              </a:rPr>
              <a:t> e </a:t>
            </a:r>
            <a:r>
              <a:rPr lang="pt-BR" sz="2400" b="1" u="sng" dirty="0">
                <a:solidFill>
                  <a:srgbClr val="F59528"/>
                </a:solidFill>
              </a:rPr>
              <a:t>“Conta contábil”</a:t>
            </a:r>
            <a:r>
              <a:rPr lang="pt-BR" sz="2400" b="1" dirty="0">
                <a:solidFill>
                  <a:srgbClr val="F59528"/>
                </a:solidFill>
              </a:rPr>
              <a:t> do folder “Fiscal”.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dirty="0"/>
              <a:t>Para cada tipo de tabela do Protheus o programa irá verificar que dados precisará atualizar no LOGIX. </a:t>
            </a:r>
            <a:r>
              <a:rPr lang="pt-BR" sz="2400" b="1" dirty="0"/>
              <a:t>	</a:t>
            </a:r>
          </a:p>
          <a:p>
            <a:pPr algn="just"/>
            <a:r>
              <a:rPr lang="pt-BR" sz="2400" b="1" dirty="0">
                <a:solidFill>
                  <a:srgbClr val="FF0000"/>
                </a:solidFill>
              </a:rPr>
              <a:t>	</a:t>
            </a:r>
            <a:r>
              <a:rPr lang="pt-BR" sz="2400" b="1" dirty="0">
                <a:solidFill>
                  <a:srgbClr val="F59528"/>
                </a:solidFill>
              </a:rPr>
              <a:t>- tabela = 'SD4' (Ajuste de Empenho</a:t>
            </a:r>
            <a:r>
              <a:rPr lang="pt-BR" sz="2400" b="1" dirty="0" smtClean="0">
                <a:solidFill>
                  <a:srgbClr val="F59528"/>
                </a:solidFill>
              </a:rPr>
              <a:t>):</a:t>
            </a:r>
          </a:p>
          <a:p>
            <a:pPr algn="just"/>
            <a:endParaRPr lang="pt-BR" sz="2400" b="1" dirty="0">
              <a:solidFill>
                <a:srgbClr val="F59528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Nunca será enviado o número do lote. Se o número do lote for enviado pelo Protheus será gerada uma inconsistência e não será permitido o processamento da solicitação ou exclusão da solicitação do item</a:t>
            </a:r>
            <a:r>
              <a:rPr lang="pt-BR" sz="2400" dirty="0" smtClean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Nunca será enviado o mesmo item mais de uma vez. Caso seja necessário aumentar/diminuir a quantidade, o Protheus irá excluir a solicitação já existente e enviará uma nova solicitação com a quantidade total</a:t>
            </a:r>
            <a:r>
              <a:rPr lang="pt-BR" sz="2400" dirty="0" smtClean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Nunca será efetuada a exclusão parcial de uma solicitação de um item.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dirty="0"/>
              <a:t>Para cada tipo de tabela do Protheus o programa irá verificar que dados precisará atualizar no LOGIX. </a:t>
            </a:r>
            <a:r>
              <a:rPr lang="pt-BR" sz="2400" b="1" dirty="0"/>
              <a:t>	</a:t>
            </a:r>
          </a:p>
          <a:p>
            <a:pPr algn="just"/>
            <a:r>
              <a:rPr lang="pt-BR" sz="2400" b="1" dirty="0">
                <a:solidFill>
                  <a:srgbClr val="FF0000"/>
                </a:solidFill>
              </a:rPr>
              <a:t>	</a:t>
            </a:r>
            <a:r>
              <a:rPr lang="pt-BR" sz="2400" b="1" dirty="0">
                <a:solidFill>
                  <a:srgbClr val="F59528"/>
                </a:solidFill>
              </a:rPr>
              <a:t>- tabela = 'SD4' (Ajuste de Empenho</a:t>
            </a:r>
            <a:r>
              <a:rPr lang="pt-BR" sz="2400" b="1" dirty="0" smtClean="0">
                <a:solidFill>
                  <a:srgbClr val="F59528"/>
                </a:solidFill>
              </a:rPr>
              <a:t>):</a:t>
            </a:r>
          </a:p>
          <a:p>
            <a:pPr algn="just"/>
            <a:endParaRPr lang="pt-BR" sz="2400" b="1" dirty="0">
              <a:solidFill>
                <a:srgbClr val="F59528"/>
              </a:solidFill>
            </a:endParaRPr>
          </a:p>
          <a:p>
            <a:pPr algn="just"/>
            <a:r>
              <a:rPr lang="pt-BR" sz="2400" b="1" dirty="0"/>
              <a:t>	Procedimento de inclusão de reserva:</a:t>
            </a:r>
            <a:endParaRPr lang="pt-BR" sz="2400" dirty="0"/>
          </a:p>
          <a:p>
            <a:pPr algn="just"/>
            <a:r>
              <a:rPr lang="pt-BR" sz="2400" dirty="0"/>
              <a:t>	Primeiramente, o programa busca as informações dos campos 'D4_COD', 'D4_QUANT', 'D4_DATA', 'D4_OP', 'D4_LOCAL‘, ‘D4_CCUSTO’, ‘D4_LOTECTL’ e ‘D4_NUMLOTE’ da tabela 'SD4</a:t>
            </a:r>
            <a:r>
              <a:rPr lang="pt-BR" sz="2400" dirty="0" smtClean="0"/>
              <a:t>'.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Antes de fazer a reserva, criação ordem de produção ou compra o programa verifica o saldo em estoque do item. Se o saldo em estoque for maior ou igual que a quantidade solicitada, então fará a </a:t>
            </a:r>
            <a:r>
              <a:rPr lang="pt-BR" sz="2400" b="1" dirty="0"/>
              <a:t>solicitação de reserva</a:t>
            </a:r>
            <a:r>
              <a:rPr lang="pt-BR" sz="2400" dirty="0"/>
              <a:t>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pt-BR" sz="2400" b="1" dirty="0" smtClean="0">
                <a:solidFill>
                  <a:srgbClr val="F59528"/>
                </a:solidFill>
              </a:rPr>
              <a:t>tabela </a:t>
            </a:r>
            <a:r>
              <a:rPr lang="pt-BR" sz="2400" b="1" dirty="0">
                <a:solidFill>
                  <a:srgbClr val="F59528"/>
                </a:solidFill>
              </a:rPr>
              <a:t>= 'SD4' (Ajuste de Empenho</a:t>
            </a:r>
            <a:r>
              <a:rPr lang="pt-BR" sz="2400" b="1" dirty="0" smtClean="0">
                <a:solidFill>
                  <a:srgbClr val="F59528"/>
                </a:solidFill>
              </a:rPr>
              <a:t>):</a:t>
            </a:r>
          </a:p>
          <a:p>
            <a:pPr marL="342900" indent="-342900" algn="just">
              <a:buFontTx/>
              <a:buChar char="-"/>
            </a:pPr>
            <a:endParaRPr lang="pt-BR" sz="2400" b="1" dirty="0">
              <a:solidFill>
                <a:srgbClr val="F59528"/>
              </a:solidFill>
            </a:endParaRPr>
          </a:p>
          <a:p>
            <a:pPr algn="just"/>
            <a:r>
              <a:rPr lang="pt-BR" sz="2400" b="1" dirty="0"/>
              <a:t>	</a:t>
            </a:r>
            <a:r>
              <a:rPr lang="pt-BR" sz="2400" dirty="0"/>
              <a:t>Senão, irá verificar o tipo do item e criará ou uma </a:t>
            </a:r>
            <a:r>
              <a:rPr lang="pt-BR" sz="2400" b="1" dirty="0"/>
              <a:t>Ordem de Produção</a:t>
            </a:r>
            <a:r>
              <a:rPr lang="pt-BR" sz="2400" dirty="0"/>
              <a:t> (para itens do tipo “Final” e “Produzido”) ou </a:t>
            </a:r>
            <a:r>
              <a:rPr lang="pt-BR" sz="2400" b="1" dirty="0"/>
              <a:t>Ordem de Compra </a:t>
            </a:r>
            <a:r>
              <a:rPr lang="pt-BR" sz="2400" dirty="0"/>
              <a:t>(para itens do tipo “Comprado ou “Beneficiado”).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6688667"/>
            <a:ext cx="14577344" cy="1035030"/>
          </a:xfrm>
        </p:spPr>
        <p:txBody>
          <a:bodyPr/>
          <a:lstStyle/>
          <a:p>
            <a:pPr algn="just"/>
            <a:r>
              <a:rPr lang="pt-BR" sz="2400" smtClean="0"/>
              <a:t>Observação: O programa MIN1800 não faz mais a leitura das tabelas ‘SC1’ e ‘SC2’, do Protheus, pois senão poderia haver ordens de produção ou ordens de compra duplicadas.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63051"/>
              </p:ext>
            </p:extLst>
          </p:nvPr>
        </p:nvGraphicFramePr>
        <p:xfrm>
          <a:off x="2708275" y="2027766"/>
          <a:ext cx="108331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50"/>
                <a:gridCol w="541655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Tipo de item Protheus</a:t>
                      </a:r>
                      <a:endParaRPr lang="pt-BR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Tipo de item </a:t>
                      </a:r>
                      <a:r>
                        <a:rPr lang="pt-BR" dirty="0" err="1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Logix</a:t>
                      </a:r>
                      <a:endParaRPr lang="pt-BR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‘BN’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‘B’ (beneficiado)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‘GG’ (gastos</a:t>
                      </a:r>
                      <a:r>
                        <a:rPr lang="pt-BR" baseline="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 gerais</a:t>
                      </a: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‘C’ (comprador)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‘MC’ (material de consumo)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‘C’ (comprador)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‘ME’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‘C’ (comprador)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‘MO’ (mão de obra)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‘C’ (comprador)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‘MP’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‘C’ (comprador)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‘PA’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‘F’ (final)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‘PI’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‘C’ (comprador)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‘PV’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‘C’ (comprador)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Se o tipo for nulo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‘C’ (comprador)</a:t>
                      </a:r>
                      <a:endParaRPr lang="pt-BR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RESERVA (Ajuste de Empenho):</a:t>
            </a:r>
            <a:endParaRPr lang="pt-BR" sz="2400" b="1" dirty="0"/>
          </a:p>
          <a:p>
            <a:pPr algn="just"/>
            <a:r>
              <a:rPr lang="pt-BR" sz="2400" dirty="0"/>
              <a:t>Se a quantidade liberada do estoque for maior ou igual a quantidade solicitada, o programa fará a reserva do item (SUP5740). 	</a:t>
            </a:r>
            <a:endParaRPr lang="pt-BR" sz="2400" dirty="0" smtClean="0"/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Se o item controlar lote:</a:t>
            </a:r>
            <a:endParaRPr lang="pt-BR" sz="2400" dirty="0"/>
          </a:p>
          <a:p>
            <a:pPr algn="just"/>
            <a:r>
              <a:rPr lang="pt-BR" sz="2400" dirty="0"/>
              <a:t>Serão reservados os lotes disponíveis para o item informado, a seleção será por FIFO. Caso não houver saldo disponível, será criada Ordem de Compra ou de Produção (dependendo do tipo do item</a:t>
            </a:r>
            <a:r>
              <a:rPr lang="pt-BR" sz="2400" dirty="0" smtClean="0"/>
              <a:t>).</a:t>
            </a:r>
          </a:p>
          <a:p>
            <a:pPr algn="just"/>
            <a:endParaRPr lang="pt-BR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Se o item não controlar lote:</a:t>
            </a:r>
            <a:endParaRPr lang="pt-BR" sz="2400" dirty="0"/>
          </a:p>
          <a:p>
            <a:pPr algn="just"/>
            <a:r>
              <a:rPr lang="pt-BR" sz="2400" dirty="0"/>
              <a:t>Se houver estoque disponível é feita a reserva do item, caso contrário é criada uma ordem de compra ou de produção (dependendo do tipo do item).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RESERVA (Ajuste de Empenho</a:t>
            </a:r>
            <a:r>
              <a:rPr lang="pt-BR" sz="2400" b="1" i="1" dirty="0" smtClean="0"/>
              <a:t>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just"/>
            <a:r>
              <a:rPr lang="pt-BR" sz="2400" dirty="0"/>
              <a:t>	A reserva de estoque sempre terá </a:t>
            </a:r>
            <a:r>
              <a:rPr lang="pt-BR" sz="2400" u="sng" dirty="0"/>
              <a:t>data de reserva </a:t>
            </a:r>
            <a:r>
              <a:rPr lang="pt-BR" sz="2400" dirty="0"/>
              <a:t>igual a data corrente. A </a:t>
            </a:r>
            <a:r>
              <a:rPr lang="pt-BR" sz="2400" u="sng" dirty="0"/>
              <a:t>origem da reserva </a:t>
            </a:r>
            <a:r>
              <a:rPr lang="pt-BR" sz="2400" dirty="0"/>
              <a:t>será igual a </a:t>
            </a:r>
            <a:r>
              <a:rPr lang="pt-BR" sz="2400" b="1" dirty="0"/>
              <a:t>“O” (MANUT.ATIVOS)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	A </a:t>
            </a:r>
            <a:r>
              <a:rPr lang="pt-BR" sz="2400" b="1" dirty="0"/>
              <a:t>conta contábil será a montagem </a:t>
            </a:r>
            <a:r>
              <a:rPr lang="pt-BR" sz="2400" dirty="0"/>
              <a:t>do </a:t>
            </a:r>
            <a:r>
              <a:rPr lang="pt-BR" sz="2400" b="1" dirty="0"/>
              <a:t>centro de custo enviado pelo Protheus</a:t>
            </a:r>
            <a:r>
              <a:rPr lang="pt-BR" sz="2400" dirty="0"/>
              <a:t> + </a:t>
            </a:r>
            <a:r>
              <a:rPr lang="pt-BR" sz="2400" b="1" dirty="0"/>
              <a:t>tipo de despesa do item </a:t>
            </a:r>
            <a:r>
              <a:rPr lang="pt-BR" sz="2400" dirty="0"/>
              <a:t>(folder “Fiscal” – </a:t>
            </a:r>
            <a:r>
              <a:rPr lang="pt-BR" sz="2400" dirty="0" smtClean="0"/>
              <a:t>MAN10021). </a:t>
            </a:r>
            <a:r>
              <a:rPr lang="pt-BR" sz="2400" dirty="0"/>
              <a:t>É necessário que a conta exista no programa </a:t>
            </a:r>
            <a:r>
              <a:rPr lang="pt-BR" sz="2400" b="1" dirty="0"/>
              <a:t>CON0010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	O Protheus poderá enviar AEN para os itens das </a:t>
            </a:r>
            <a:r>
              <a:rPr lang="pt-BR" sz="2400" dirty="0" err="1"/>
              <a:t>OS.s</a:t>
            </a:r>
            <a:r>
              <a:rPr lang="pt-BR" sz="2400" dirty="0"/>
              <a:t>. Sendo assim será utilizada a AEN enviada pelo Protheus para criar as Reservas de Estoque, como já é feito no SUP5740.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b="1" i="1" dirty="0"/>
              <a:t>ORDEM DE PRODUÇÃO</a:t>
            </a:r>
            <a:r>
              <a:rPr lang="pt-BR" sz="2400" b="1" i="1" dirty="0" smtClean="0"/>
              <a:t>: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dirty="0"/>
              <a:t>	Como a quantidade em estoque é menor que a quantidade solicitada, o programa criará a Ordem de Produção (MAN0515)  com situação ‘3’ (aberta) para a quantidade faltante. Ele gravará os registros nas tabelas: ordens,  </a:t>
            </a:r>
            <a:r>
              <a:rPr lang="pt-BR" sz="2400" dirty="0" err="1"/>
              <a:t>ordens_complement</a:t>
            </a:r>
            <a:r>
              <a:rPr lang="pt-BR" sz="2400" dirty="0"/>
              <a:t>, necessidades, </a:t>
            </a:r>
            <a:r>
              <a:rPr lang="pt-BR" sz="2400" dirty="0" err="1" smtClean="0"/>
              <a:t>neces_complement</a:t>
            </a:r>
            <a:r>
              <a:rPr lang="pt-BR" sz="2400" dirty="0" smtClean="0"/>
              <a:t>, </a:t>
            </a:r>
            <a:r>
              <a:rPr lang="pt-BR" sz="2400" dirty="0" err="1" smtClean="0"/>
              <a:t>ord_compon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err="1"/>
              <a:t>ord_oper</a:t>
            </a:r>
            <a:r>
              <a:rPr lang="pt-BR" sz="2400" dirty="0"/>
              <a:t> (quando o item sofrer apontamento por operação).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Caso haja estrutura para o item da ordem o programa também criará ordens de produção para os componentes. (Procedimento padrão do Protheus).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ORDEM DE PRODUÇÃO</a:t>
            </a:r>
            <a:r>
              <a:rPr lang="pt-BR" sz="2400" b="1" i="1" dirty="0" smtClean="0"/>
              <a:t>: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dirty="0"/>
              <a:t>	** O Número da Ordem de Serviço do Protheus ficará gravado no campo "</a:t>
            </a:r>
            <a:r>
              <a:rPr lang="pt-BR" sz="2400" dirty="0" err="1"/>
              <a:t>num_docum</a:t>
            </a:r>
            <a:r>
              <a:rPr lang="pt-BR" sz="2400" dirty="0"/>
              <a:t>" da tabela ordens.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** Como o programa criará a ordem de produção para a quantidade faltante, caso haja saldo em estoque para o item o programa fará a reserva desta quantidade.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1289497"/>
            <a:ext cx="14577344" cy="653370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Conversores de criação de tabela: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MEN00044 – Criar tabelas </a:t>
            </a:r>
            <a:r>
              <a:rPr lang="pt-BR" dirty="0" err="1"/>
              <a:t>log_integr_entrada</a:t>
            </a:r>
            <a:r>
              <a:rPr lang="pt-BR" dirty="0"/>
              <a:t> e </a:t>
            </a:r>
            <a:r>
              <a:rPr lang="pt-BR" dirty="0" err="1" smtClean="0"/>
              <a:t>log_integr_saída</a:t>
            </a:r>
            <a:endParaRPr lang="pt-BR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MAN01007 – Criar tabela </a:t>
            </a:r>
            <a:r>
              <a:rPr lang="pt-BR" dirty="0" err="1" smtClean="0"/>
              <a:t>min_histórico_integração</a:t>
            </a:r>
            <a:endParaRPr lang="pt-BR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MAN01015 – Criar tabela </a:t>
            </a:r>
            <a:r>
              <a:rPr lang="pt-BR" dirty="0" err="1"/>
              <a:t>man_logix_integração_email</a:t>
            </a:r>
            <a:r>
              <a:rPr lang="pt-BR" dirty="0"/>
              <a:t> (MIN1801</a:t>
            </a:r>
            <a:r>
              <a:rPr lang="pt-BR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MAN01075 – Criar tabela </a:t>
            </a:r>
            <a:r>
              <a:rPr lang="pt-BR" dirty="0" err="1"/>
              <a:t>man_local_logix_Protheus</a:t>
            </a:r>
            <a:r>
              <a:rPr lang="pt-BR" dirty="0"/>
              <a:t> (MIN1802</a:t>
            </a:r>
            <a:r>
              <a:rPr lang="pt-BR" dirty="0" smtClean="0"/>
              <a:t>)</a:t>
            </a:r>
          </a:p>
          <a:p>
            <a:pPr>
              <a:spcAft>
                <a:spcPts val="1200"/>
              </a:spcAft>
            </a:pPr>
            <a:endParaRPr lang="pt-BR" dirty="0" smtClean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EXPLICAÇÃO GERAL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624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men00044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i="1" dirty="0"/>
              <a:t>ORDEM DE COMPRA</a:t>
            </a:r>
            <a:r>
              <a:rPr lang="pt-BR" sz="2400" b="1" i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just"/>
            <a:r>
              <a:rPr lang="pt-BR" sz="2400" dirty="0"/>
              <a:t>	Como a quantidade em estoque é menor que a quantidade solicitada, o programa cria a Ordem de Compra (SUP0290 ou SUP0300).</a:t>
            </a:r>
          </a:p>
          <a:p>
            <a:pPr algn="just"/>
            <a:r>
              <a:rPr lang="pt-BR" sz="2400" dirty="0"/>
              <a:t>	As ordens de compra de estoque serão criadas com situação ‘P’. </a:t>
            </a:r>
          </a:p>
          <a:p>
            <a:pPr algn="just"/>
            <a:r>
              <a:rPr lang="pt-BR" sz="2400" dirty="0"/>
              <a:t>	Para as ordens de compra de débito direto será verificado o valor do parâmetro “</a:t>
            </a:r>
            <a:r>
              <a:rPr lang="pt-BR" sz="2400" dirty="0" err="1"/>
              <a:t>ies_situa_oc_deb_dir</a:t>
            </a:r>
            <a:r>
              <a:rPr lang="pt-BR" sz="2400" dirty="0"/>
              <a:t>”, do LOG00087, para buscar a situação da ordem.</a:t>
            </a:r>
          </a:p>
          <a:p>
            <a:pPr algn="just"/>
            <a:r>
              <a:rPr lang="pt-BR" sz="2400" dirty="0"/>
              <a:t>	O programa gravará os registros nas tabelas: </a:t>
            </a:r>
            <a:r>
              <a:rPr lang="pt-BR" sz="2400" dirty="0" err="1"/>
              <a:t>ordem_sup</a:t>
            </a:r>
            <a:r>
              <a:rPr lang="pt-BR" sz="2400" dirty="0"/>
              <a:t>, </a:t>
            </a:r>
            <a:r>
              <a:rPr lang="pt-BR" sz="2400" dirty="0" err="1"/>
              <a:t>ordem_sup_audit</a:t>
            </a:r>
            <a:r>
              <a:rPr lang="pt-BR" sz="2400" dirty="0"/>
              <a:t>, </a:t>
            </a:r>
            <a:r>
              <a:rPr lang="pt-BR" sz="2400" dirty="0" err="1"/>
              <a:t>ordem_sup_txt</a:t>
            </a:r>
            <a:r>
              <a:rPr lang="pt-BR" sz="2400" dirty="0"/>
              <a:t>, </a:t>
            </a:r>
            <a:r>
              <a:rPr lang="pt-BR" sz="2400" dirty="0" err="1"/>
              <a:t>prog_ordem_sup</a:t>
            </a:r>
            <a:r>
              <a:rPr lang="pt-BR" sz="2400" dirty="0"/>
              <a:t>, </a:t>
            </a:r>
            <a:r>
              <a:rPr lang="pt-BR" sz="2400" dirty="0" err="1"/>
              <a:t>dest_ordem_sup</a:t>
            </a:r>
            <a:r>
              <a:rPr lang="pt-BR" sz="2400" dirty="0"/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ORDEM DE COMPRA</a:t>
            </a:r>
            <a:r>
              <a:rPr lang="pt-BR" sz="2400" b="1" i="1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just"/>
            <a:r>
              <a:rPr lang="pt-BR" sz="2400" dirty="0"/>
              <a:t>** O Número da Ordem de Serviço do Protheus ficará gravado no campo "</a:t>
            </a:r>
            <a:r>
              <a:rPr lang="pt-BR" sz="2400" dirty="0" err="1"/>
              <a:t>num_docum</a:t>
            </a:r>
            <a:r>
              <a:rPr lang="pt-BR" sz="2400" dirty="0"/>
              <a:t>" da tabela </a:t>
            </a:r>
            <a:r>
              <a:rPr lang="pt-BR" sz="2400" dirty="0" err="1"/>
              <a:t>ordem_sup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** Se o item controlar estoque, a conta contábil utilizada será a cadastrada para o item (folder “Fiscal” do </a:t>
            </a:r>
            <a:r>
              <a:rPr lang="pt-BR" sz="2400" dirty="0" smtClean="0"/>
              <a:t>MAN10021). </a:t>
            </a:r>
            <a:r>
              <a:rPr lang="pt-BR" sz="2400" dirty="0"/>
              <a:t>Senão, será a montagem do centro de custo enviado pelo Protheus + tipo de despesa do item (folder “Fiscal” – </a:t>
            </a:r>
            <a:r>
              <a:rPr lang="pt-BR" sz="2400" dirty="0" smtClean="0"/>
              <a:t>MAN10021).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** </a:t>
            </a:r>
            <a:r>
              <a:rPr lang="pt-BR" sz="2400" dirty="0"/>
              <a:t>Como o programa criará a ordem de compra para a quantidade faltante, caso haja saldo em estoque para o item o programa fará a reserva desta quantidade.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ORDEM DE COMPRA</a:t>
            </a:r>
            <a:r>
              <a:rPr lang="pt-BR" sz="2400" b="1" i="1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just"/>
            <a:r>
              <a:rPr lang="pt-BR" sz="2400" dirty="0"/>
              <a:t>**Se o item for igual "TERCEIROS" o programa verificará se o item está cadastrado na tabela "item". Caso não esteja, gravará o item na tabela "item" com o código do item igual a 'SIGAMNT-LOGIX'. O item também será gravado na tabela "</a:t>
            </a:r>
            <a:r>
              <a:rPr lang="pt-BR" sz="2400" dirty="0" err="1"/>
              <a:t>item_sup</a:t>
            </a:r>
            <a:r>
              <a:rPr lang="pt-BR" sz="2400" dirty="0" smtClean="0"/>
              <a:t>".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Este tipo de item é utilizado para gerar OC de contratação de terceiro (mão de obra). Desta forma, este item não tem controle de estoque e não será feita reserva de estoque para ele.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** O Protheus poderá enviar AEN para os itens das </a:t>
            </a:r>
            <a:r>
              <a:rPr lang="pt-BR" sz="2400" dirty="0" err="1"/>
              <a:t>OSs</a:t>
            </a:r>
            <a:r>
              <a:rPr lang="pt-BR" sz="2400" dirty="0"/>
              <a:t>. Quando o item não controlar estoque será utilizada a AEN enviada pelo Protheus para criar a Ordem de Compra de Débito Direto.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pt-BR" sz="2400" b="1" dirty="0" smtClean="0">
                <a:solidFill>
                  <a:srgbClr val="F59528"/>
                </a:solidFill>
              </a:rPr>
              <a:t>tabela </a:t>
            </a:r>
            <a:r>
              <a:rPr lang="pt-BR" sz="2400" b="1" dirty="0">
                <a:solidFill>
                  <a:srgbClr val="F59528"/>
                </a:solidFill>
              </a:rPr>
              <a:t>= 'SD3' (Efetiva reserva</a:t>
            </a:r>
            <a:r>
              <a:rPr lang="pt-BR" sz="2400" b="1" dirty="0" smtClean="0">
                <a:solidFill>
                  <a:srgbClr val="F59528"/>
                </a:solidFill>
              </a:rPr>
              <a:t>):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solidFill>
                <a:srgbClr val="F59528"/>
              </a:solidFill>
            </a:endParaRPr>
          </a:p>
          <a:p>
            <a:pPr algn="just"/>
            <a:r>
              <a:rPr lang="pt-BR" sz="2400" b="1" dirty="0"/>
              <a:t>	Procedimento de inclusão de efetivação de reserva:</a:t>
            </a:r>
            <a:endParaRPr lang="pt-BR" sz="2400" dirty="0"/>
          </a:p>
          <a:p>
            <a:pPr algn="just"/>
            <a:r>
              <a:rPr lang="pt-BR" sz="2400" dirty="0"/>
              <a:t>	Primeiramente, o programa busca as informações dos campos 'D3_COD', 'D3_QUANT', 'D3_EMISSAO', 'D3_OP', ‘D3_LOCAL‘, ‘D3_CCUSTO’, ‘D3_LOTECTL’ e ‘D3_NUMLOTE’ da tabela 'SD3‘. Depois irá consultar se existe reserva com origem </a:t>
            </a:r>
            <a:r>
              <a:rPr lang="pt-BR" sz="2400" b="1" dirty="0"/>
              <a:t>“O” (MANUT.ATIVOS) </a:t>
            </a:r>
            <a:r>
              <a:rPr lang="pt-BR" sz="2400" dirty="0"/>
              <a:t>para a Ordem de Serviço do Protheus</a:t>
            </a:r>
            <a:r>
              <a:rPr lang="pt-BR" sz="2400" b="1" dirty="0"/>
              <a:t> </a:t>
            </a:r>
            <a:r>
              <a:rPr lang="pt-BR" sz="2400" dirty="0"/>
              <a:t> e efetivará a reserva. Caso não encontre a reserva o programa gera uma nova para efetivá-la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Observação: Serão feitas todas as consistências que o processo de Suprimentos faz na efetivação de reserva.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pt-BR" sz="2400" b="1" dirty="0" smtClean="0">
                <a:solidFill>
                  <a:srgbClr val="F59528"/>
                </a:solidFill>
              </a:rPr>
              <a:t>tabela </a:t>
            </a:r>
            <a:r>
              <a:rPr lang="pt-BR" sz="2400" b="1" dirty="0">
                <a:solidFill>
                  <a:srgbClr val="F59528"/>
                </a:solidFill>
              </a:rPr>
              <a:t>= 'SD3' (Efetiva reserva</a:t>
            </a:r>
            <a:r>
              <a:rPr lang="pt-BR" sz="2400" b="1" dirty="0" smtClean="0">
                <a:solidFill>
                  <a:srgbClr val="F59528"/>
                </a:solidFill>
              </a:rPr>
              <a:t>):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solidFill>
                <a:srgbClr val="F59528"/>
              </a:solidFill>
            </a:endParaRPr>
          </a:p>
          <a:p>
            <a:pPr algn="just"/>
            <a:r>
              <a:rPr lang="pt-BR" sz="2400" b="1" dirty="0"/>
              <a:t>	Procedimento de inclusão de efetivação de reserva</a:t>
            </a:r>
            <a:r>
              <a:rPr lang="pt-BR" sz="2400" b="1" dirty="0" smtClean="0"/>
              <a:t>:</a:t>
            </a:r>
          </a:p>
          <a:p>
            <a:pPr algn="just"/>
            <a:endParaRPr lang="pt-B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programa utilizará a operação informada no parâmetro “</a:t>
            </a:r>
            <a:r>
              <a:rPr lang="pt-BR" sz="2400" b="1" dirty="0"/>
              <a:t>Operação de estoque de baixa de reserva na efetivação - Protheus</a:t>
            </a:r>
            <a:r>
              <a:rPr lang="pt-BR" sz="2400" dirty="0"/>
              <a:t>”, do LOG00087, para efetuar a baixa do item. Caso não haja saldo em estoque gravará mensagem de erro e não efetuará a efetivação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o item possuir controle de lote, obrigatoriamente, o Protheus enviará o número do lote. Se o item possuir controle de lote e o número do lote não for enviado pelo Protheus será gerada uma inconsistência e não será permitido o processamento da efetivação ou exclusão da efetivação do item.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pt-BR" sz="2400" b="1" dirty="0" smtClean="0">
                <a:solidFill>
                  <a:srgbClr val="F59528"/>
                </a:solidFill>
              </a:rPr>
              <a:t>tabela </a:t>
            </a:r>
            <a:r>
              <a:rPr lang="pt-BR" sz="2400" b="1" dirty="0">
                <a:solidFill>
                  <a:srgbClr val="F59528"/>
                </a:solidFill>
              </a:rPr>
              <a:t>= 'SD3' (Efetiva reserva</a:t>
            </a:r>
            <a:r>
              <a:rPr lang="pt-BR" sz="2400" b="1" dirty="0" smtClean="0">
                <a:solidFill>
                  <a:srgbClr val="F59528"/>
                </a:solidFill>
              </a:rPr>
              <a:t>):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solidFill>
                <a:srgbClr val="F59528"/>
              </a:solidFill>
            </a:endParaRPr>
          </a:p>
          <a:p>
            <a:pPr algn="just"/>
            <a:r>
              <a:rPr lang="pt-BR" sz="2400" b="1" dirty="0"/>
              <a:t>	Procedimento de inclusão de efetivação de reserva</a:t>
            </a:r>
            <a:r>
              <a:rPr lang="pt-BR" sz="2400" b="1" dirty="0" smtClean="0"/>
              <a:t>:</a:t>
            </a:r>
          </a:p>
          <a:p>
            <a:pPr algn="just"/>
            <a:endParaRPr lang="pt-BR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Se o item controlar lote:</a:t>
            </a:r>
            <a:endParaRPr lang="pt-BR" sz="2400" dirty="0"/>
          </a:p>
          <a:p>
            <a:pPr algn="just"/>
            <a:r>
              <a:rPr lang="pt-BR" sz="2400" dirty="0"/>
              <a:t>Será verificado se existe reserva para o item/lote enviado pelo Protheus. Se não existir, será criada uma nova reserva para o item/lote para que seja possível efetuar a baixa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Se o item não controlar lote:</a:t>
            </a:r>
            <a:endParaRPr lang="pt-BR" sz="2400" dirty="0"/>
          </a:p>
          <a:p>
            <a:pPr algn="just"/>
            <a:r>
              <a:rPr lang="pt-BR" sz="2400" dirty="0"/>
              <a:t>Será verificado se existe reserva para o item informado. Se não existir, será criada uma nova reserva para o item para que seja possível efetuar a baixa.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CANCELAMENTO DE SOLICITAÇÕES E EFETIVAÇÕES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solidFill>
                <a:srgbClr val="F59528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/>
              <a:t>Quando for efetuado um cancelamento de solicitação de reserva (SD4) ou de efetivação de reserva (SD3), o Protheus enviará um registro para efetuar o mesmo procedimento no </a:t>
            </a:r>
            <a:r>
              <a:rPr lang="pt-BR" sz="2400" dirty="0" err="1"/>
              <a:t>Logix</a:t>
            </a:r>
            <a:r>
              <a:rPr lang="pt-BR" sz="2400" dirty="0"/>
              <a:t>. O cancelamento poderá ocorrer por alguma alteração de quantidade ou porque o item não foi mais utilizado na manutenção da Ordem de Serviço do Protheus.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dirty="0"/>
              <a:t>- </a:t>
            </a:r>
            <a:r>
              <a:rPr lang="pt-BR" sz="2400" u="sng" dirty="0">
                <a:solidFill>
                  <a:srgbClr val="F59528"/>
                </a:solidFill>
              </a:rPr>
              <a:t>Se houver reserva de estoque </a:t>
            </a:r>
            <a:r>
              <a:rPr lang="pt-BR" sz="2400" dirty="0"/>
              <a:t>o programa fará o cancelamento desta reserva;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- </a:t>
            </a:r>
            <a:r>
              <a:rPr lang="pt-BR" sz="2400" u="sng" dirty="0">
                <a:solidFill>
                  <a:srgbClr val="F59528"/>
                </a:solidFill>
              </a:rPr>
              <a:t>Se houver ordem de compra</a:t>
            </a:r>
            <a:r>
              <a:rPr lang="pt-BR" sz="2400" dirty="0"/>
              <a:t>, o programa irá enviar um e-mail para os usuários cadastrados no programa </a:t>
            </a:r>
            <a:r>
              <a:rPr lang="pt-BR" sz="2400" b="1" dirty="0"/>
              <a:t>MIN1801</a:t>
            </a:r>
            <a:r>
              <a:rPr lang="pt-BR" sz="2400" dirty="0"/>
              <a:t>, informando que foi solicitado o cancelamento da Ordem de Compra. O programa MIN1800 não fará o cancelamento automático, pois é de responsabilidade do comprador fazer o cancelamento.</a:t>
            </a:r>
          </a:p>
          <a:p>
            <a:r>
              <a:rPr lang="pt-BR" sz="2400" dirty="0"/>
              <a:t>		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u="sng" dirty="0">
                <a:solidFill>
                  <a:srgbClr val="F59528"/>
                </a:solidFill>
              </a:rPr>
              <a:t>Se houver ordem de compra</a:t>
            </a:r>
            <a:r>
              <a:rPr lang="pt-BR" sz="2400" dirty="0"/>
              <a:t>, o programa poderá enviar um e-mail com as seguintes mensagens sobre o cancelamento da OC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"OC de Débito Direto sem pedido de compra relacionado, mas com designação de fornecedor. Fornecedor " &lt;código do fornecedor&gt;</a:t>
            </a:r>
          </a:p>
          <a:p>
            <a:pPr algn="just">
              <a:buFontTx/>
              <a:buChar char="-"/>
            </a:pPr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"OC sem pedido de compra relacionado, mas com designação de fornecedor. Fornecedor " &lt;código do fornecedor&gt;</a:t>
            </a:r>
          </a:p>
          <a:p>
            <a:pPr algn="just">
              <a:buFontTx/>
              <a:buChar char="-"/>
            </a:pPr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"OC sem pedido de compra relacionado. OC cancelada pelo programa de integração.“</a:t>
            </a:r>
          </a:p>
          <a:p>
            <a:pPr algn="just">
              <a:buFontTx/>
              <a:buChar char="-"/>
            </a:pPr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"Ordem de Compra já possui Pedido de Compra. OC e Pedido não podem ser cancelados pelo programa de integração.“</a:t>
            </a:r>
          </a:p>
          <a:p>
            <a:pPr algn="just">
              <a:buFontTx/>
              <a:buChar char="-"/>
            </a:pPr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"Já foi efetuado recebimento do Pedido de Compra. Pedido e OC não podem ser cancelados pelo programa de integração.“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u="sng" dirty="0" smtClean="0">
                <a:solidFill>
                  <a:srgbClr val="F59528"/>
                </a:solidFill>
              </a:rPr>
              <a:t>Se </a:t>
            </a:r>
            <a:r>
              <a:rPr lang="pt-BR" sz="2400" u="sng" dirty="0">
                <a:solidFill>
                  <a:srgbClr val="F59528"/>
                </a:solidFill>
              </a:rPr>
              <a:t>houver ordem de produção </a:t>
            </a:r>
            <a:r>
              <a:rPr lang="pt-BR" sz="2400" dirty="0"/>
              <a:t>o programa irá verificar qual é a situação da ordem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a ordem estiver com situação “3” (aberta), o programa fará o cancelamento da ordem e das necessidades dos componentes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a ordem estiver com situação “4” (liberada), o programa irá enviar um e-mail para os usuários cadastrados no programa </a:t>
            </a:r>
            <a:r>
              <a:rPr lang="pt-BR" sz="2400" b="1" dirty="0"/>
              <a:t>MIN1801</a:t>
            </a:r>
            <a:r>
              <a:rPr lang="pt-BR" sz="2400" dirty="0"/>
              <a:t>, informando que foi solicitado o cancelamento da Ordem de Produção. O programa MIN1800 não fará o cancelamento automático, o item já poderá estar em processo de produção.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Relação das tabelas</a:t>
            </a:r>
            <a:endParaRPr lang="pt-BR" dirty="0"/>
          </a:p>
        </p:txBody>
      </p:sp>
      <p:pic>
        <p:nvPicPr>
          <p:cNvPr id="11" name="Picture 32" descr="Icone-1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7400" y="2982733"/>
            <a:ext cx="1524051" cy="1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MIN1800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- Quando for solicitado cancelamento da efetivação reserva (SD3):</a:t>
            </a: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  <a:p>
            <a:pPr algn="just"/>
            <a:r>
              <a:rPr lang="pt-BR" sz="2400" dirty="0"/>
              <a:t>	O programa fará o estorno da movimentação de baixa da reserva (utilizando a operação de estoque cadastrada no parâmetro “</a:t>
            </a:r>
            <a:r>
              <a:rPr lang="pt-BR" sz="2400" b="1" dirty="0"/>
              <a:t>Operação de estoque de baixa de reserva na efetivação - Protheus</a:t>
            </a:r>
            <a:r>
              <a:rPr lang="pt-BR" sz="2400" dirty="0"/>
              <a:t>”, do LOG00087).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DE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Programas alterados para a integração</a:t>
            </a:r>
            <a:endParaRPr lang="pt-BR" dirty="0"/>
          </a:p>
        </p:txBody>
      </p:sp>
      <p:pic>
        <p:nvPicPr>
          <p:cNvPr id="11" name="Picture 32" descr="Icone-1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7400" y="2982733"/>
            <a:ext cx="1524051" cy="1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CST8610</a:t>
            </a:r>
            <a:r>
              <a:rPr lang="pt-BR" sz="2400" dirty="0">
                <a:solidFill>
                  <a:srgbClr val="F59528"/>
                </a:solidFill>
              </a:rPr>
              <a:t> </a:t>
            </a:r>
            <a:r>
              <a:rPr lang="pt-BR" sz="2400" b="1" dirty="0">
                <a:solidFill>
                  <a:srgbClr val="F59528"/>
                </a:solidFill>
              </a:rPr>
              <a:t>– Cálculo do Custo Médio de </a:t>
            </a:r>
            <a:r>
              <a:rPr lang="pt-BR" sz="2400" b="1" dirty="0" smtClean="0">
                <a:solidFill>
                  <a:srgbClr val="F59528"/>
                </a:solidFill>
              </a:rPr>
              <a:t>produção/médio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algn="just"/>
            <a:r>
              <a:rPr lang="pt-BR" sz="2400" dirty="0"/>
              <a:t>Ao ser efetuado fechamento de custos será feita exportação do custo médio do item para o Protheus</a:t>
            </a:r>
            <a:r>
              <a:rPr lang="pt-BR" sz="2400" dirty="0" smtClean="0"/>
              <a:t>. Também será enviado custo do item quando não for utilizado o módulo de Custos do </a:t>
            </a:r>
            <a:r>
              <a:rPr lang="pt-BR" sz="2400" dirty="0" err="1" smtClean="0"/>
              <a:t>Logix</a:t>
            </a:r>
            <a:r>
              <a:rPr lang="pt-BR" sz="2400" dirty="0" smtClean="0"/>
              <a:t>. </a:t>
            </a:r>
            <a:r>
              <a:rPr lang="pt-BR" sz="2400" dirty="0"/>
              <a:t>Ao ser feita alteração do custo do item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SUP1300 </a:t>
            </a:r>
            <a:r>
              <a:rPr lang="pt-BR" sz="2400" b="1" dirty="0">
                <a:solidFill>
                  <a:srgbClr val="F59528"/>
                </a:solidFill>
              </a:rPr>
              <a:t>- Custo médio e preço da última </a:t>
            </a:r>
            <a:r>
              <a:rPr lang="pt-BR" sz="2400" b="1" dirty="0" smtClean="0">
                <a:solidFill>
                  <a:srgbClr val="F59528"/>
                </a:solidFill>
              </a:rPr>
              <a:t>compra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algn="just"/>
            <a:r>
              <a:rPr lang="pt-BR" sz="2400" dirty="0"/>
              <a:t>A cada modificação do custo médio do item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/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MAN10021 </a:t>
            </a:r>
            <a:r>
              <a:rPr lang="pt-BR" sz="2400" b="1" dirty="0">
                <a:solidFill>
                  <a:srgbClr val="F59528"/>
                </a:solidFill>
              </a:rPr>
              <a:t>– Cadastro unificado de </a:t>
            </a:r>
            <a:r>
              <a:rPr lang="pt-BR" sz="2400" b="1" dirty="0" smtClean="0">
                <a:solidFill>
                  <a:srgbClr val="F59528"/>
                </a:solidFill>
              </a:rPr>
              <a:t>itens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inclusão, modificação, exclusão ou cópia do item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Quando houver replicação das tabelas “item” e “</a:t>
            </a:r>
            <a:r>
              <a:rPr lang="pt-BR" sz="2400" dirty="0" err="1"/>
              <a:t>item_custo</a:t>
            </a:r>
            <a:r>
              <a:rPr lang="pt-BR" sz="2400" dirty="0"/>
              <a:t>” (SUP0359), antes de enviar as informações para o Protheus será verificado se o parâmetro “</a:t>
            </a:r>
            <a:r>
              <a:rPr lang="pt-BR" sz="2400" b="1" dirty="0"/>
              <a:t>Indicar se haverá integração do </a:t>
            </a:r>
            <a:r>
              <a:rPr lang="pt-BR" sz="2400" b="1" dirty="0" err="1"/>
              <a:t>Logix</a:t>
            </a:r>
            <a:r>
              <a:rPr lang="pt-BR" sz="2400" b="1" dirty="0"/>
              <a:t> com a manutenção de ativos?</a:t>
            </a:r>
            <a:r>
              <a:rPr lang="pt-BR" sz="2400" dirty="0"/>
              <a:t>”, do LOG00087, está igual a “S” nas empresas replicadas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por meio do Trade </a:t>
            </a:r>
            <a:r>
              <a:rPr lang="pt-BR" sz="2400" b="1" dirty="0" err="1"/>
              <a:t>Easy</a:t>
            </a:r>
            <a:r>
              <a:rPr lang="pt-BR" sz="2400" b="1" dirty="0"/>
              <a:t>?</a:t>
            </a:r>
            <a:r>
              <a:rPr lang="pt-BR" sz="2400" dirty="0"/>
              <a:t>”, do LOG00087, estiver igual a “S” não serão enviados os dados da tabela </a:t>
            </a:r>
            <a:r>
              <a:rPr lang="pt-BR" sz="2400" i="1" dirty="0"/>
              <a:t>item </a:t>
            </a:r>
            <a:r>
              <a:rPr lang="pt-BR" sz="2400" dirty="0"/>
              <a:t>via tabela LOG_INTEGR_ENTRADA.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MAN10021 </a:t>
            </a:r>
            <a:r>
              <a:rPr lang="pt-BR" sz="2400" b="1" dirty="0">
                <a:solidFill>
                  <a:srgbClr val="F59528"/>
                </a:solidFill>
              </a:rPr>
              <a:t>– Cadastro unificado de </a:t>
            </a:r>
            <a:r>
              <a:rPr lang="pt-BR" sz="2400" b="1" dirty="0" smtClean="0">
                <a:solidFill>
                  <a:srgbClr val="F59528"/>
                </a:solidFill>
              </a:rPr>
              <a:t>itens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Na exportação dos itens o programa fará consistência com o cadastro do programa MIN1802. Desta forma, buscará o código do local de estoque do Protheus correspondente ao local de estoque ou local de inspeção do item no </a:t>
            </a:r>
            <a:r>
              <a:rPr lang="pt-BR" sz="2400" dirty="0" err="1"/>
              <a:t>Logix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Caso o local de estoque ou local de inspeção do item não estejam cadastrados no programa MIN1802, será enviada a informação que há no cadastro do programa </a:t>
            </a:r>
            <a:r>
              <a:rPr lang="pt-BR" sz="2400" dirty="0" smtClean="0"/>
              <a:t>MAN10021.</a:t>
            </a: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MAN10013 - </a:t>
            </a:r>
            <a:r>
              <a:rPr lang="pt-BR" sz="2400" b="1" dirty="0">
                <a:solidFill>
                  <a:srgbClr val="F59528"/>
                </a:solidFill>
              </a:rPr>
              <a:t>Cadastro de Unidade de </a:t>
            </a:r>
            <a:r>
              <a:rPr lang="pt-BR" sz="2400" b="1" dirty="0" smtClean="0">
                <a:solidFill>
                  <a:srgbClr val="F59528"/>
                </a:solidFill>
              </a:rPr>
              <a:t>Medida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inclusão, modificação ou exclusão da unidade de medida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por meio do Trade </a:t>
            </a:r>
            <a:r>
              <a:rPr lang="pt-BR" sz="2400" b="1" dirty="0" err="1"/>
              <a:t>Easy</a:t>
            </a:r>
            <a:r>
              <a:rPr lang="pt-BR" sz="2400" b="1" dirty="0"/>
              <a:t>?</a:t>
            </a:r>
            <a:r>
              <a:rPr lang="pt-BR" sz="2400" dirty="0"/>
              <a:t>”, do LOG00087, estiver igual a “S” não serão enviados os dados da tabela </a:t>
            </a:r>
            <a:r>
              <a:rPr lang="pt-BR" sz="2400" i="1" dirty="0" err="1"/>
              <a:t>unid_med</a:t>
            </a:r>
            <a:r>
              <a:rPr lang="pt-BR" sz="2400" i="1" dirty="0"/>
              <a:t> </a:t>
            </a:r>
            <a:r>
              <a:rPr lang="pt-BR" sz="2400" dirty="0"/>
              <a:t>via tabela LOG_INTEGR_ENTRADA.</a:t>
            </a:r>
          </a:p>
          <a:p>
            <a:pPr algn="just"/>
            <a:r>
              <a:rPr lang="pt-BR" sz="2400" b="1" dirty="0"/>
              <a:t>	</a:t>
            </a:r>
            <a:endParaRPr lang="pt-BR" sz="1600" dirty="0"/>
          </a:p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MAN10078 </a:t>
            </a:r>
            <a:r>
              <a:rPr lang="pt-BR" sz="2400" b="1" dirty="0">
                <a:solidFill>
                  <a:srgbClr val="F59528"/>
                </a:solidFill>
              </a:rPr>
              <a:t>– Manutenção dos </a:t>
            </a:r>
            <a:r>
              <a:rPr lang="pt-BR" sz="2400" b="1" dirty="0" smtClean="0">
                <a:solidFill>
                  <a:srgbClr val="F59528"/>
                </a:solidFill>
              </a:rPr>
              <a:t>Recursos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inclusão, modificação ou exclusão do recurso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/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CON0480 e CON10148 – Manutenção de Centro de custo</a:t>
            </a:r>
            <a:endParaRPr lang="pt-BR" sz="2400" dirty="0">
              <a:solidFill>
                <a:srgbClr val="F59528"/>
              </a:solidFill>
            </a:endParaRPr>
          </a:p>
          <a:p>
            <a:pPr algn="just"/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cada inclusão, modificação ou exclusão do centro de custo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Para </a:t>
            </a:r>
            <a:r>
              <a:rPr lang="pt-BR" sz="2400" dirty="0"/>
              <a:t>utilizar a opção “Excluir” é preciso primeiro mudar a situação do centro de custo usando o botão “</a:t>
            </a:r>
            <a:r>
              <a:rPr lang="pt-BR" sz="2400" b="1" dirty="0" err="1"/>
              <a:t>siTuacao</a:t>
            </a:r>
            <a:r>
              <a:rPr lang="pt-BR" sz="2400" dirty="0"/>
              <a:t>”.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	Se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para o RH do Protheus por EAI?</a:t>
            </a:r>
            <a:r>
              <a:rPr lang="pt-BR" sz="2400" dirty="0"/>
              <a:t>”, do LOG00087, estiver igual a “S” não serão enviados os dados da tabela </a:t>
            </a:r>
            <a:r>
              <a:rPr lang="pt-BR" sz="2400" i="1" dirty="0" err="1"/>
              <a:t>cad_cc</a:t>
            </a:r>
            <a:r>
              <a:rPr lang="pt-BR" sz="2400" i="1" dirty="0"/>
              <a:t> </a:t>
            </a:r>
            <a:r>
              <a:rPr lang="pt-BR" sz="2400" dirty="0"/>
              <a:t>via tabela LOG_INTEGR_ENTRADA.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VDP0815 </a:t>
            </a:r>
            <a:r>
              <a:rPr lang="pt-BR" sz="2400" b="1" dirty="0">
                <a:solidFill>
                  <a:srgbClr val="F59528"/>
                </a:solidFill>
              </a:rPr>
              <a:t>e VDP10000</a:t>
            </a:r>
            <a:r>
              <a:rPr lang="pt-BR" sz="2400" dirty="0">
                <a:solidFill>
                  <a:srgbClr val="F59528"/>
                </a:solidFill>
              </a:rPr>
              <a:t> </a:t>
            </a:r>
            <a:r>
              <a:rPr lang="pt-BR" sz="2400" b="1" dirty="0">
                <a:solidFill>
                  <a:srgbClr val="F59528"/>
                </a:solidFill>
              </a:rPr>
              <a:t>– Cadastro de clientes e fornecedores </a:t>
            </a:r>
            <a:r>
              <a:rPr lang="pt-BR" sz="2400" b="1" dirty="0" smtClean="0">
                <a:solidFill>
                  <a:srgbClr val="F59528"/>
                </a:solidFill>
              </a:rPr>
              <a:t>unificado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inclusão, modificação ou exclusão do fornecedor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/>
              <a:t>. 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por meio do Trade </a:t>
            </a:r>
            <a:r>
              <a:rPr lang="pt-BR" sz="2400" b="1" dirty="0" err="1"/>
              <a:t>Easy</a:t>
            </a:r>
            <a:r>
              <a:rPr lang="pt-BR" sz="2400" b="1" dirty="0"/>
              <a:t>?</a:t>
            </a:r>
            <a:r>
              <a:rPr lang="pt-BR" sz="2400" dirty="0"/>
              <a:t>” ou o parâmetro “</a:t>
            </a:r>
            <a:r>
              <a:rPr lang="pt-BR" sz="2400" b="1" dirty="0"/>
              <a:t>Utiliza envio de cadastros do </a:t>
            </a:r>
            <a:r>
              <a:rPr lang="pt-BR" sz="2400" b="1" dirty="0" err="1"/>
              <a:t>Logix</a:t>
            </a:r>
            <a:r>
              <a:rPr lang="pt-BR" sz="2400" b="1" dirty="0"/>
              <a:t> para o RH do Protheus por EAI?</a:t>
            </a:r>
            <a:r>
              <a:rPr lang="pt-BR" sz="2400" dirty="0"/>
              <a:t>”, do LOG00087, estiver igual a “S” não serão enviados os dados da tabela </a:t>
            </a:r>
            <a:r>
              <a:rPr lang="pt-BR" sz="2400" i="1" dirty="0"/>
              <a:t>fornecedor </a:t>
            </a:r>
            <a:r>
              <a:rPr lang="pt-BR" sz="2400" dirty="0"/>
              <a:t>via tabela LOG_INTEGR_ENTRADA.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SUP0270 – Cadastro de Grupo de Controle de </a:t>
            </a:r>
            <a:r>
              <a:rPr lang="pt-BR" sz="2400" b="1" dirty="0" smtClean="0">
                <a:solidFill>
                  <a:srgbClr val="F59528"/>
                </a:solidFill>
              </a:rPr>
              <a:t>Estoque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inclusão, modificação ou exclusão do grupo de controle de estoque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MIN0510 </a:t>
            </a:r>
            <a:r>
              <a:rPr lang="pt-BR" sz="2400" b="1" dirty="0">
                <a:solidFill>
                  <a:srgbClr val="F59528"/>
                </a:solidFill>
              </a:rPr>
              <a:t>– Manutenção dos Funcionários da Manutenção </a:t>
            </a:r>
            <a:r>
              <a:rPr lang="pt-BR" sz="2400" b="1" dirty="0" smtClean="0">
                <a:solidFill>
                  <a:srgbClr val="F59528"/>
                </a:solidFill>
              </a:rPr>
              <a:t>Industrial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inclusão, modificação ou exclusão do funcionário da manutenção industrial o programa gravará a informação na tabela </a:t>
            </a:r>
            <a:r>
              <a:rPr lang="pt-BR" sz="2400" dirty="0" err="1"/>
              <a:t>log_integr_entrada</a:t>
            </a:r>
            <a:endParaRPr lang="pt-BR" sz="24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VDP0340 e VDP10056 – Cadastro de Linha de Produto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inclusão, modificação ou exclusão de Linha de Produto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/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9" y="1076124"/>
            <a:ext cx="14577344" cy="519781"/>
          </a:xfrm>
        </p:spPr>
        <p:txBody>
          <a:bodyPr/>
          <a:lstStyle/>
          <a:p>
            <a:r>
              <a:rPr lang="en-US" dirty="0" smtClean="0"/>
              <a:t>RELAÇÃO DAS TABELAS PROTHEUS X LOGIX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fontAlgn="t"/>
            <a:endParaRPr lang="pt-BR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RELAÇÃO DAS TABELAS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14532"/>
              </p:ext>
            </p:extLst>
          </p:nvPr>
        </p:nvGraphicFramePr>
        <p:xfrm>
          <a:off x="3020450" y="1749264"/>
          <a:ext cx="9611816" cy="670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908"/>
                <a:gridCol w="4805908"/>
              </a:tblGrid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Tabela</a:t>
                      </a:r>
                      <a:r>
                        <a:rPr lang="pt-BR" sz="1800" baseline="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80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Protheus</a:t>
                      </a:r>
                      <a:endParaRPr lang="pt-BR" sz="1800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Tabela </a:t>
                      </a:r>
                      <a:r>
                        <a:rPr lang="pt-BR" sz="1800" dirty="0" err="1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Logix</a:t>
                      </a:r>
                      <a:endParaRPr lang="pt-BR" sz="1800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SB1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Item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SB2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Item_custo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SAH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Unid_med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SBM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Grupo_ctr_estoq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SA2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Fornecedor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SH1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Recurso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Equipamento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CTT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Cad_cc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SRA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Funcionario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ST1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Funcionario_min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ST2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SB2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Estoque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SD4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Estoque_loc_reser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SC1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Ordem_sup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SC2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Ordens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SD3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Estoque_loc_reser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ZAA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>
                          <a:solidFill>
                            <a:srgbClr val="4A5C61"/>
                          </a:solidFill>
                          <a:latin typeface="Arial Narrow" panose="020B0606020202030204" pitchFamily="34" charset="0"/>
                        </a:rPr>
                        <a:t>Linha_prod</a:t>
                      </a:r>
                      <a:endParaRPr lang="pt-BR" sz="1600" dirty="0">
                        <a:solidFill>
                          <a:srgbClr val="4A5C6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5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MAN8228 – Apontamento de Produção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apontamento efetuado, para a ordem de produção que estiver na tabela </a:t>
            </a:r>
            <a:r>
              <a:rPr lang="pt-BR" sz="2400" dirty="0" err="1"/>
              <a:t>min_historico_integracao</a:t>
            </a:r>
            <a:r>
              <a:rPr lang="pt-BR" sz="2400" dirty="0"/>
              <a:t>, será feita reserva da quantidade apontada como “boas”. Caso a ordem não tenha sido gerada pela integração com o Protheus o programa não fará reserva de estoque da quantidade apontada.</a:t>
            </a:r>
          </a:p>
          <a:p>
            <a:pPr algn="just"/>
            <a:endParaRPr lang="pt-BR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Se o item controlar lote:</a:t>
            </a:r>
            <a:endParaRPr lang="pt-BR" sz="2400" dirty="0"/>
          </a:p>
          <a:p>
            <a:pPr algn="just"/>
            <a:r>
              <a:rPr lang="pt-BR" sz="2400" dirty="0"/>
              <a:t>Ao efetuar um apontamento de uma ordem originada da integração com manutenção de ativos é criada, automaticamente, uma reserva da quantidade apontada do item/lote.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MAN8228 – Apontamento de </a:t>
            </a:r>
            <a:r>
              <a:rPr lang="pt-BR" sz="2400" b="1" dirty="0" smtClean="0">
                <a:solidFill>
                  <a:srgbClr val="F59528"/>
                </a:solidFill>
              </a:rPr>
              <a:t>Produção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b="1" i="1" dirty="0"/>
              <a:t>Se o item não controlar lote:</a:t>
            </a:r>
            <a:endParaRPr lang="pt-BR" sz="2400" dirty="0"/>
          </a:p>
          <a:p>
            <a:pPr algn="just"/>
            <a:r>
              <a:rPr lang="pt-BR" sz="2400" dirty="0"/>
              <a:t>     Ao efetuar um apontamento de uma ordem originada da integração com manutenção de ativos é criada, automaticamente, uma reserva da quantidade apontada do item.</a:t>
            </a:r>
          </a:p>
          <a:p>
            <a:pPr algn="just"/>
            <a:endParaRPr lang="pt-BR" sz="2400" dirty="0"/>
          </a:p>
          <a:p>
            <a:pPr algn="just"/>
            <a:r>
              <a:rPr lang="pt-BR" sz="1600" dirty="0"/>
              <a:t>	</a:t>
            </a:r>
            <a:r>
              <a:rPr lang="pt-BR" sz="2400" dirty="0"/>
              <a:t>Após efetuar criação de Reserva de Estoque será enviado um e-mail para usuário que está relacionado ao item, família ou grupo de controle de estoque do item, informando o número da reserva e a quantidade reservada.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SUP0530/SUP0331 – Contagem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Quando for efetuada </a:t>
            </a:r>
            <a:r>
              <a:rPr lang="pt-BR" sz="2400" b="1" dirty="0"/>
              <a:t>contagem manual e a inspeção for automática</a:t>
            </a:r>
            <a:r>
              <a:rPr lang="pt-BR" sz="2400" dirty="0"/>
              <a:t>  ou quando estiver parametrizado para efetuar </a:t>
            </a:r>
            <a:r>
              <a:rPr lang="pt-BR" sz="2400" b="1" dirty="0"/>
              <a:t>contagem e inspeção automática </a:t>
            </a:r>
            <a:r>
              <a:rPr lang="pt-BR" sz="2400" dirty="0"/>
              <a:t>para uma ordem de compra que estiver na tabela </a:t>
            </a:r>
            <a:r>
              <a:rPr lang="pt-BR" sz="2400" dirty="0" err="1"/>
              <a:t>min_historico_integracao</a:t>
            </a:r>
            <a:r>
              <a:rPr lang="pt-BR" sz="2400" dirty="0"/>
              <a:t>, o programa criará uma reserva para a quantidade inspecionada como liberada. </a:t>
            </a:r>
          </a:p>
          <a:p>
            <a:pPr algn="just"/>
            <a:endParaRPr lang="pt-BR" sz="1050" b="1" dirty="0"/>
          </a:p>
          <a:p>
            <a:pPr algn="just"/>
            <a:r>
              <a:rPr lang="pt-BR" sz="2400" b="1" dirty="0"/>
              <a:t>	Parametrizações necessárias</a:t>
            </a:r>
            <a:r>
              <a:rPr lang="pt-BR" sz="2400" b="1" dirty="0" smtClean="0"/>
              <a:t>:</a:t>
            </a:r>
            <a:endParaRPr lang="pt-BR" sz="2400" b="1" dirty="0"/>
          </a:p>
          <a:p>
            <a:pPr algn="just"/>
            <a:r>
              <a:rPr lang="pt-BR" sz="2400" b="1" dirty="0"/>
              <a:t>	</a:t>
            </a:r>
            <a:r>
              <a:rPr lang="pt-BR" sz="2400" dirty="0"/>
              <a:t>O campo “</a:t>
            </a:r>
            <a:r>
              <a:rPr lang="pt-BR" sz="2400" b="1" dirty="0"/>
              <a:t>Contagem automática</a:t>
            </a:r>
            <a:r>
              <a:rPr lang="pt-BR" sz="2400" dirty="0"/>
              <a:t>”, do </a:t>
            </a:r>
            <a:r>
              <a:rPr lang="pt-BR" sz="2400" b="1" dirty="0"/>
              <a:t>SUP7930</a:t>
            </a:r>
            <a:r>
              <a:rPr lang="pt-BR" sz="2400" dirty="0"/>
              <a:t>, deverá estar demarcado. Verificar parametrização do campo “</a:t>
            </a:r>
            <a:r>
              <a:rPr lang="pt-BR" sz="2400" b="1" dirty="0"/>
              <a:t>Contag/</a:t>
            </a:r>
            <a:r>
              <a:rPr lang="pt-BR" sz="2400" b="1" dirty="0" err="1"/>
              <a:t>inspecao</a:t>
            </a:r>
            <a:r>
              <a:rPr lang="pt-BR" sz="2400" dirty="0"/>
              <a:t>”, do </a:t>
            </a:r>
            <a:r>
              <a:rPr lang="pt-BR" sz="2400" b="1" dirty="0"/>
              <a:t>SUP0090</a:t>
            </a:r>
            <a:r>
              <a:rPr lang="pt-BR" sz="2400" dirty="0"/>
              <a:t>. O campo “</a:t>
            </a:r>
            <a:r>
              <a:rPr lang="pt-BR" sz="2400" b="1" dirty="0"/>
              <a:t>Contagem Automática Entrada NF</a:t>
            </a:r>
            <a:r>
              <a:rPr lang="pt-BR" sz="2400" dirty="0"/>
              <a:t>”, do </a:t>
            </a:r>
            <a:r>
              <a:rPr lang="pt-BR" sz="2400" b="1" dirty="0"/>
              <a:t>SUP8740</a:t>
            </a:r>
            <a:r>
              <a:rPr lang="pt-BR" sz="2400" dirty="0"/>
              <a:t>, deverá estar igual a “2”.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SUP0530/SUP0331 </a:t>
            </a:r>
            <a:r>
              <a:rPr lang="pt-BR" sz="2400" b="1" dirty="0">
                <a:solidFill>
                  <a:srgbClr val="F59528"/>
                </a:solidFill>
              </a:rPr>
              <a:t>– </a:t>
            </a:r>
            <a:r>
              <a:rPr lang="pt-BR" sz="2400" b="1" dirty="0" smtClean="0">
                <a:solidFill>
                  <a:srgbClr val="F59528"/>
                </a:solidFill>
              </a:rPr>
              <a:t>Contagem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algn="just"/>
            <a:r>
              <a:rPr lang="pt-BR" sz="2400" b="1" dirty="0"/>
              <a:t>	Observação: </a:t>
            </a:r>
            <a:r>
              <a:rPr lang="pt-BR" sz="2400" dirty="0"/>
              <a:t>Caso a ordem não tenha sido gerada pela integração com o Protheus o programa não fará reserva de estoque da quantidade contada.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	</a:t>
            </a:r>
            <a:r>
              <a:rPr lang="pt-BR" sz="2400" dirty="0"/>
              <a:t>As reservas criadas a partir da </a:t>
            </a:r>
            <a:r>
              <a:rPr lang="pt-BR" sz="2400" i="1" dirty="0"/>
              <a:t>Contagem</a:t>
            </a:r>
            <a:r>
              <a:rPr lang="pt-BR" sz="2400" dirty="0"/>
              <a:t> ou </a:t>
            </a:r>
            <a:r>
              <a:rPr lang="pt-BR" sz="2400" i="1" dirty="0"/>
              <a:t>Inspeção</a:t>
            </a:r>
            <a:r>
              <a:rPr lang="pt-BR" sz="2400" dirty="0"/>
              <a:t> terão gravadas no campo “Observação” o número do Aviso de Recebimento.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	</a:t>
            </a:r>
            <a:r>
              <a:rPr lang="pt-BR" sz="2400" dirty="0"/>
              <a:t> Após efetuar criação de Reserva de Estoque será enviado um e-mail para usuário que está relacionado ao item, família ou grupo de controle de estoque do item, informando o número da reserva e a quantidade reservada.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SUP0570 </a:t>
            </a:r>
            <a:r>
              <a:rPr lang="pt-BR" sz="2400" b="1" dirty="0" smtClean="0">
                <a:solidFill>
                  <a:srgbClr val="F59528"/>
                </a:solidFill>
              </a:rPr>
              <a:t>– Inspeção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Quando for efetuada inspeção do recebimento (</a:t>
            </a:r>
            <a:r>
              <a:rPr lang="pt-BR" sz="2400" b="1" dirty="0"/>
              <a:t>Contagem automática e Inspeção manual</a:t>
            </a:r>
            <a:r>
              <a:rPr lang="pt-BR" sz="2400" dirty="0"/>
              <a:t> ou </a:t>
            </a:r>
            <a:r>
              <a:rPr lang="pt-BR" sz="2400" b="1" dirty="0"/>
              <a:t>Contagem manual e Inspeção manual</a:t>
            </a:r>
            <a:r>
              <a:rPr lang="pt-BR" sz="2400" dirty="0"/>
              <a:t>) para uma ordem de compra que estiver na tabela </a:t>
            </a:r>
            <a:r>
              <a:rPr lang="pt-BR" sz="2400" dirty="0" err="1"/>
              <a:t>min_historico_integracao</a:t>
            </a:r>
            <a:r>
              <a:rPr lang="pt-BR" sz="2400" dirty="0"/>
              <a:t>, o programa criará uma reserva para a quantidade inspecionada como liberada.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</a:t>
            </a:r>
            <a:r>
              <a:rPr lang="pt-BR" sz="2400" b="1" dirty="0"/>
              <a:t>Parametrizações necessárias:</a:t>
            </a:r>
          </a:p>
          <a:p>
            <a:pPr algn="just"/>
            <a:r>
              <a:rPr lang="pt-BR" sz="2400" b="1" dirty="0"/>
              <a:t>	</a:t>
            </a:r>
            <a:r>
              <a:rPr lang="pt-BR" sz="2400" dirty="0"/>
              <a:t>O item deverá ter </a:t>
            </a:r>
            <a:r>
              <a:rPr lang="pt-BR" sz="2400" b="1" dirty="0"/>
              <a:t>controle de inspeção </a:t>
            </a:r>
            <a:r>
              <a:rPr lang="pt-BR" sz="2400" dirty="0" smtClean="0"/>
              <a:t>(</a:t>
            </a:r>
            <a:r>
              <a:rPr lang="pt-BR" sz="2400" b="1" dirty="0" smtClean="0"/>
              <a:t>MAN10021 </a:t>
            </a:r>
            <a:r>
              <a:rPr lang="pt-BR" sz="2400" dirty="0" smtClean="0"/>
              <a:t>– </a:t>
            </a:r>
            <a:r>
              <a:rPr lang="pt-BR" sz="2400" dirty="0"/>
              <a:t>folder Qualidade) e o campo “</a:t>
            </a:r>
            <a:r>
              <a:rPr lang="pt-BR" sz="2400" b="1" dirty="0"/>
              <a:t>Contagem automática</a:t>
            </a:r>
            <a:r>
              <a:rPr lang="pt-BR" sz="2400" dirty="0"/>
              <a:t>”, do </a:t>
            </a:r>
            <a:r>
              <a:rPr lang="pt-BR" sz="2400" b="1" dirty="0"/>
              <a:t>SUP7930</a:t>
            </a:r>
            <a:r>
              <a:rPr lang="pt-BR" sz="2400" dirty="0"/>
              <a:t>, deverá estar marcado. Verificar parametrização do campo “</a:t>
            </a:r>
            <a:r>
              <a:rPr lang="pt-BR" sz="2400" b="1" dirty="0"/>
              <a:t>Contag/</a:t>
            </a:r>
            <a:r>
              <a:rPr lang="pt-BR" sz="2400" b="1" dirty="0" err="1"/>
              <a:t>inspecao</a:t>
            </a:r>
            <a:r>
              <a:rPr lang="pt-BR" sz="2400" dirty="0"/>
              <a:t>”, do </a:t>
            </a:r>
            <a:r>
              <a:rPr lang="pt-BR" sz="2400" b="1" dirty="0"/>
              <a:t>SUP0090</a:t>
            </a:r>
            <a:r>
              <a:rPr lang="pt-BR" sz="2400" dirty="0"/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SUP0570 </a:t>
            </a:r>
            <a:r>
              <a:rPr lang="pt-BR" sz="2400" b="1" dirty="0">
                <a:solidFill>
                  <a:srgbClr val="F59528"/>
                </a:solidFill>
              </a:rPr>
              <a:t>– </a:t>
            </a:r>
            <a:r>
              <a:rPr lang="pt-BR" sz="2400" b="1" dirty="0" smtClean="0">
                <a:solidFill>
                  <a:srgbClr val="F59528"/>
                </a:solidFill>
              </a:rPr>
              <a:t>Inspeção</a:t>
            </a:r>
          </a:p>
          <a:p>
            <a:pPr algn="just"/>
            <a:endParaRPr lang="pt-BR" sz="2400" dirty="0">
              <a:solidFill>
                <a:srgbClr val="F59528"/>
              </a:solidFill>
            </a:endParaRPr>
          </a:p>
          <a:p>
            <a:pPr algn="just"/>
            <a:r>
              <a:rPr lang="pt-BR" sz="2400" b="1" dirty="0"/>
              <a:t>	Observação: </a:t>
            </a:r>
            <a:r>
              <a:rPr lang="pt-BR" sz="2400" dirty="0"/>
              <a:t>Caso a ordem não tenha sido gerada pela integração com o Protheus o programa não fará reserva de estoque da quantidade inspecionada.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As reservas criadas a partir da </a:t>
            </a:r>
            <a:r>
              <a:rPr lang="pt-BR" sz="2400" i="1" dirty="0"/>
              <a:t>Contagem</a:t>
            </a:r>
            <a:r>
              <a:rPr lang="pt-BR" sz="2400" dirty="0"/>
              <a:t> ou </a:t>
            </a:r>
            <a:r>
              <a:rPr lang="pt-BR" sz="2400" i="1" dirty="0"/>
              <a:t>Inspeção</a:t>
            </a:r>
            <a:r>
              <a:rPr lang="pt-BR" sz="2400" dirty="0"/>
              <a:t> terão gravadas no campo “Observação” o número do Aviso de Recebimento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 Após efetuar criação de Reserva de Estoque será enviado um e-mail para usuário que está relacionado ao item, família ou grupo de controle de estoque do item, informando o número da reserva e a quantidade reservada.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7" y="1645097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 smtClean="0">
                <a:solidFill>
                  <a:srgbClr val="F59528"/>
                </a:solidFill>
              </a:rPr>
              <a:t>Programas </a:t>
            </a:r>
            <a:r>
              <a:rPr lang="pt-BR" sz="2400" b="1" dirty="0">
                <a:solidFill>
                  <a:srgbClr val="F59528"/>
                </a:solidFill>
              </a:rPr>
              <a:t>do RHU </a:t>
            </a: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cada inclusão, modificação ou exclusão do funcionário do recursos humanos o programa gravará a informação na tabela </a:t>
            </a:r>
            <a:r>
              <a:rPr lang="pt-BR" sz="2400" dirty="0" err="1"/>
              <a:t>log_integr_entrada</a:t>
            </a:r>
            <a:r>
              <a:rPr lang="pt-BR" sz="2400" dirty="0"/>
              <a:t>. Porém, para isso é necessário que o parâmetro “</a:t>
            </a:r>
            <a:r>
              <a:rPr lang="pt-BR" sz="2400" b="1" dirty="0"/>
              <a:t>Enviar informações do RH do </a:t>
            </a:r>
            <a:r>
              <a:rPr lang="pt-BR" sz="2400" b="1" dirty="0" err="1"/>
              <a:t>Logix</a:t>
            </a:r>
            <a:r>
              <a:rPr lang="pt-BR" sz="2400" b="1" dirty="0"/>
              <a:t> para a integração com o Protheus?</a:t>
            </a:r>
            <a:r>
              <a:rPr lang="pt-BR" sz="2400" dirty="0"/>
              <a:t>”, do LOG00087, esteja igual a “S”.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PROGRAMAS ALTERADOS PARA A INTEGRAÇÃO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1022318" y="2542564"/>
            <a:ext cx="14577344" cy="5181133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F59528"/>
                </a:solidFill>
              </a:rPr>
              <a:t>MIN1800 - PROGRAMA RESPONSÁVEL PELA GERAÇÃO DE ORDEM DE PRODUÇÃO OU ORDEM DE COMPRA NA INTEGRAÇÃO COM O “MANUTENÇÃO DE ATIVOS”:</a:t>
            </a: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Após efetuar criação de Reserva de Estoque, Ordem de Produção ou Ordem de Compra será enviado um e-mail para usuário que está relacionado ao item, família ou grupo de controle de estoque do item. Será informado ao usuário o número da ordem de produção, compra ou reserva; quantidade das ordens ou reserva etc.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dirty="0">
              <a:solidFill>
                <a:srgbClr val="F5952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</p:spTree>
    <p:extLst>
      <p:ext uri="{BB962C8B-B14F-4D97-AF65-F5344CB8AC3E}">
        <p14:creationId xmlns:p14="http://schemas.microsoft.com/office/powerpoint/2010/main" val="6538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641" y="2389877"/>
            <a:ext cx="9857491" cy="60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022317" y="1319082"/>
            <a:ext cx="12693683" cy="519781"/>
          </a:xfrm>
        </p:spPr>
        <p:txBody>
          <a:bodyPr/>
          <a:lstStyle/>
          <a:p>
            <a:r>
              <a:rPr lang="en-US" dirty="0" smtClean="0"/>
              <a:t>ENVIO DE E-MAILS COM AS INFORMAÇÕES DE ORDENS DE PRODUÇÃO, COMPRA E RESERVA DE ESTOQUE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PROGRAMAS ALTERADOS PARA A INTEGRAÇÃO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067" y="2389877"/>
            <a:ext cx="9916534" cy="607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2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vs_guia_template_2016_v1_1">
  <a:themeElements>
    <a:clrScheme name="TOTVS">
      <a:dk1>
        <a:srgbClr val="4A5C61"/>
      </a:dk1>
      <a:lt1>
        <a:sysClr val="window" lastClr="FFFFFF"/>
      </a:lt1>
      <a:dk2>
        <a:srgbClr val="4A5C61"/>
      </a:dk2>
      <a:lt2>
        <a:srgbClr val="FFFFFF"/>
      </a:lt2>
      <a:accent1>
        <a:srgbClr val="00739C"/>
      </a:accent1>
      <a:accent2>
        <a:srgbClr val="297BB5"/>
      </a:accent2>
      <a:accent3>
        <a:srgbClr val="5BB3CA"/>
      </a:accent3>
      <a:accent4>
        <a:srgbClr val="F59528"/>
      </a:accent4>
      <a:accent5>
        <a:srgbClr val="4A5C61"/>
      </a:accent5>
      <a:accent6>
        <a:srgbClr val="7D969B"/>
      </a:accent6>
      <a:hlink>
        <a:srgbClr val="F59528"/>
      </a:hlink>
      <a:folHlink>
        <a:srgbClr val="297BB5"/>
      </a:folHlink>
    </a:clrScheme>
    <a:fontScheme name="TOTV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ontraca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Índice">
  <a:themeElements>
    <a:clrScheme name="TOTVS">
      <a:dk1>
        <a:srgbClr val="4A5C61"/>
      </a:dk1>
      <a:lt1>
        <a:sysClr val="window" lastClr="FFFFFF"/>
      </a:lt1>
      <a:dk2>
        <a:srgbClr val="4A5C61"/>
      </a:dk2>
      <a:lt2>
        <a:srgbClr val="FFFFFF"/>
      </a:lt2>
      <a:accent1>
        <a:srgbClr val="00739C"/>
      </a:accent1>
      <a:accent2>
        <a:srgbClr val="297BB5"/>
      </a:accent2>
      <a:accent3>
        <a:srgbClr val="5BB3CA"/>
      </a:accent3>
      <a:accent4>
        <a:srgbClr val="F59528"/>
      </a:accent4>
      <a:accent5>
        <a:srgbClr val="4A5C61"/>
      </a:accent5>
      <a:accent6>
        <a:srgbClr val="7D969B"/>
      </a:accent6>
      <a:hlink>
        <a:srgbClr val="F59528"/>
      </a:hlink>
      <a:folHlink>
        <a:srgbClr val="297B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ólidos Suti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b="0" i="0" dirty="0" err="1" smtClean="0">
            <a:solidFill>
              <a:srgbClr val="595959"/>
            </a:solidFill>
            <a:latin typeface="Arial Narrow"/>
            <a:ea typeface="Lucida Grande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eparata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eparata 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eparata 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eparata 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Conteúdo 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b="0" i="0" dirty="0" err="1" smtClean="0">
            <a:solidFill>
              <a:srgbClr val="4A5C61"/>
            </a:solidFill>
            <a:latin typeface="Arial Narrow"/>
            <a:ea typeface="Lucida Grande"/>
            <a:cs typeface="Arial Narrow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Conteúdo 03">
  <a:themeElements>
    <a:clrScheme name="TOTVS">
      <a:dk1>
        <a:srgbClr val="4A5C61"/>
      </a:dk1>
      <a:lt1>
        <a:sysClr val="window" lastClr="FFFFFF"/>
      </a:lt1>
      <a:dk2>
        <a:srgbClr val="4A5C61"/>
      </a:dk2>
      <a:lt2>
        <a:srgbClr val="FFFFFF"/>
      </a:lt2>
      <a:accent1>
        <a:srgbClr val="00739C"/>
      </a:accent1>
      <a:accent2>
        <a:srgbClr val="297BB5"/>
      </a:accent2>
      <a:accent3>
        <a:srgbClr val="5BB3CA"/>
      </a:accent3>
      <a:accent4>
        <a:srgbClr val="F59528"/>
      </a:accent4>
      <a:accent5>
        <a:srgbClr val="4A5C61"/>
      </a:accent5>
      <a:accent6>
        <a:srgbClr val="7D969B"/>
      </a:accent6>
      <a:hlink>
        <a:srgbClr val="F59528"/>
      </a:hlink>
      <a:folHlink>
        <a:srgbClr val="297B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err="1" smtClean="0">
            <a:solidFill>
              <a:schemeClr val="bg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Conteúdo 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b="0" i="0" dirty="0" err="1" smtClean="0">
            <a:solidFill>
              <a:srgbClr val="4A5C61"/>
            </a:solidFill>
            <a:latin typeface="Arial Narrow"/>
            <a:ea typeface="Lucida Grande"/>
            <a:cs typeface="Arial Narrow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NOVO -Integração do ERP Logix com o Manutenção de Ativos - versão 2016</Template>
  <TotalTime>663</TotalTime>
  <Words>5059</Words>
  <Application>Microsoft Office PowerPoint</Application>
  <PresentationFormat>Personalizar</PresentationFormat>
  <Paragraphs>912</Paragraphs>
  <Slides>110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110</vt:i4>
      </vt:variant>
    </vt:vector>
  </HeadingPairs>
  <TitlesOfParts>
    <vt:vector size="126" baseType="lpstr">
      <vt:lpstr>Arial</vt:lpstr>
      <vt:lpstr>Arial Narrow</vt:lpstr>
      <vt:lpstr>Calibri</vt:lpstr>
      <vt:lpstr>Segoe UI</vt:lpstr>
      <vt:lpstr>Times New Roman</vt:lpstr>
      <vt:lpstr>Wingdings</vt:lpstr>
      <vt:lpstr>totvs_guia_template_2016_v1_1</vt:lpstr>
      <vt:lpstr>Índice</vt:lpstr>
      <vt:lpstr>Separata 01</vt:lpstr>
      <vt:lpstr>Separata 02</vt:lpstr>
      <vt:lpstr>Separata 03</vt:lpstr>
      <vt:lpstr>Separata 04</vt:lpstr>
      <vt:lpstr>Conteúdo 02</vt:lpstr>
      <vt:lpstr>Conteúdo 03</vt:lpstr>
      <vt:lpstr>Conteúdo 04</vt:lpstr>
      <vt:lpstr>Contracapa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– FEVEREIRO / 2016</dc:title>
  <dc:subject/>
  <dc:creator>Mayara Vanessa Carvalho</dc:creator>
  <cp:keywords/>
  <dc:description/>
  <cp:lastModifiedBy>Michele Cristiane de Oliveira Voltz</cp:lastModifiedBy>
  <cp:revision>89</cp:revision>
  <dcterms:created xsi:type="dcterms:W3CDTF">2016-05-10T17:21:24Z</dcterms:created>
  <dcterms:modified xsi:type="dcterms:W3CDTF">2017-04-25T11:27:02Z</dcterms:modified>
  <cp:category/>
</cp:coreProperties>
</file>